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s/slide23.xml" ContentType="application/vnd.openxmlformats-officedocument.presentationml.slide+xml"/>
  <Override PartName="/ppt/diagrams/layout1.xml" ContentType="application/vnd.openxmlformats-officedocument.drawingml.diagramLayout+xml"/>
  <Override PartName="/ppt/diagrams/quickStyle1.xml" ContentType="application/vnd.openxmlformats-officedocument.drawingml.diagramStyle+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diagrams/drawing1.xml" ContentType="application/vnd.ms-office.drawingml.diagramDrawing+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73" r:id="rId1"/>
  </p:sldMasterIdLst>
  <p:notesMasterIdLst>
    <p:notesMasterId r:id="rId31"/>
  </p:notesMasterIdLst>
  <p:handoutMasterIdLst>
    <p:handoutMasterId r:id="rId32"/>
  </p:handoutMasterIdLst>
  <p:sldIdLst>
    <p:sldId id="256" r:id="rId2"/>
    <p:sldId id="281" r:id="rId3"/>
    <p:sldId id="268" r:id="rId4"/>
    <p:sldId id="257" r:id="rId5"/>
    <p:sldId id="267" r:id="rId6"/>
    <p:sldId id="263" r:id="rId7"/>
    <p:sldId id="297" r:id="rId8"/>
    <p:sldId id="269" r:id="rId9"/>
    <p:sldId id="261" r:id="rId10"/>
    <p:sldId id="262" r:id="rId11"/>
    <p:sldId id="298" r:id="rId12"/>
    <p:sldId id="299" r:id="rId13"/>
    <p:sldId id="288" r:id="rId14"/>
    <p:sldId id="283" r:id="rId15"/>
    <p:sldId id="284" r:id="rId16"/>
    <p:sldId id="285" r:id="rId17"/>
    <p:sldId id="286" r:id="rId18"/>
    <p:sldId id="287" r:id="rId19"/>
    <p:sldId id="260" r:id="rId20"/>
    <p:sldId id="282" r:id="rId21"/>
    <p:sldId id="289" r:id="rId22"/>
    <p:sldId id="278" r:id="rId23"/>
    <p:sldId id="272" r:id="rId24"/>
    <p:sldId id="277" r:id="rId25"/>
    <p:sldId id="259" r:id="rId26"/>
    <p:sldId id="280" r:id="rId27"/>
    <p:sldId id="290" r:id="rId28"/>
    <p:sldId id="300" r:id="rId29"/>
    <p:sldId id="30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3" frameSlides="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5335" autoAdjust="0"/>
  </p:normalViewPr>
  <p:slideViewPr>
    <p:cSldViewPr snapToGrid="0" snapToObjects="1">
      <p:cViewPr>
        <p:scale>
          <a:sx n="75" d="100"/>
          <a:sy n="75" d="100"/>
        </p:scale>
        <p:origin x="-1304" y="-2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200E2-6216-DB48-B341-6AF8E2FD6C89}" type="doc">
      <dgm:prSet loTypeId="urn:microsoft.com/office/officeart/2005/8/layout/hProcess3" loCatId="process" qsTypeId="urn:microsoft.com/office/officeart/2005/8/quickstyle/3D7" qsCatId="3D" csTypeId="urn:microsoft.com/office/officeart/2005/8/colors/colorful2" csCatId="colorful" phldr="1"/>
      <dgm:spPr/>
    </dgm:pt>
    <dgm:pt modelId="{E651D42F-A938-D14C-9F09-BC828A5E7844}">
      <dgm:prSet phldrT="[Text]"/>
      <dgm:spPr/>
      <dgm:t>
        <a:bodyPr/>
        <a:lstStyle/>
        <a:p>
          <a:r>
            <a:rPr lang="en-US" dirty="0" smtClean="0"/>
            <a:t>Learning</a:t>
          </a:r>
          <a:endParaRPr lang="en-US" dirty="0"/>
        </a:p>
      </dgm:t>
    </dgm:pt>
    <dgm:pt modelId="{F1465071-060E-4F46-82D2-10093E8A3C27}" type="parTrans" cxnId="{566B8959-50EF-6940-919E-94292209C70D}">
      <dgm:prSet/>
      <dgm:spPr/>
      <dgm:t>
        <a:bodyPr/>
        <a:lstStyle/>
        <a:p>
          <a:endParaRPr lang="en-US"/>
        </a:p>
      </dgm:t>
    </dgm:pt>
    <dgm:pt modelId="{CC6384C2-2C9C-9445-817B-E2A0A51DB2AC}" type="sibTrans" cxnId="{566B8959-50EF-6940-919E-94292209C70D}">
      <dgm:prSet/>
      <dgm:spPr/>
      <dgm:t>
        <a:bodyPr/>
        <a:lstStyle/>
        <a:p>
          <a:endParaRPr lang="en-US"/>
        </a:p>
      </dgm:t>
    </dgm:pt>
    <dgm:pt modelId="{0343ABF3-8623-D347-B801-1025028F6864}">
      <dgm:prSet phldrT="[Text]"/>
      <dgm:spPr/>
      <dgm:t>
        <a:bodyPr/>
        <a:lstStyle/>
        <a:p>
          <a:r>
            <a:rPr lang="en-US" dirty="0" smtClean="0"/>
            <a:t>Innovation</a:t>
          </a:r>
          <a:endParaRPr lang="en-US" dirty="0"/>
        </a:p>
      </dgm:t>
    </dgm:pt>
    <dgm:pt modelId="{60AB07A9-80C2-B74F-BA50-BEDA442D4AF8}" type="sibTrans" cxnId="{6D992B4F-B7BB-7744-96F0-489005A5A980}">
      <dgm:prSet/>
      <dgm:spPr/>
      <dgm:t>
        <a:bodyPr/>
        <a:lstStyle/>
        <a:p>
          <a:endParaRPr lang="en-US"/>
        </a:p>
      </dgm:t>
    </dgm:pt>
    <dgm:pt modelId="{47BE8B56-DB78-244F-BEAE-47BF5AB99410}" type="parTrans" cxnId="{6D992B4F-B7BB-7744-96F0-489005A5A980}">
      <dgm:prSet/>
      <dgm:spPr/>
      <dgm:t>
        <a:bodyPr/>
        <a:lstStyle/>
        <a:p>
          <a:endParaRPr lang="en-US"/>
        </a:p>
      </dgm:t>
    </dgm:pt>
    <dgm:pt modelId="{5D36CD94-9DF5-EE47-A9B2-BAF5D170DA01}">
      <dgm:prSet phldrT="[Text]"/>
      <dgm:spPr/>
      <dgm:t>
        <a:bodyPr/>
        <a:lstStyle/>
        <a:p>
          <a:r>
            <a:rPr lang="en-US" dirty="0" smtClean="0"/>
            <a:t>Scaling up</a:t>
          </a:r>
          <a:endParaRPr lang="en-US" dirty="0"/>
        </a:p>
      </dgm:t>
    </dgm:pt>
    <dgm:pt modelId="{41AB91FA-0221-E846-8FEC-CBEEBF83742D}" type="sibTrans" cxnId="{C8B44234-C214-714F-A6BF-35331C4A384D}">
      <dgm:prSet/>
      <dgm:spPr/>
      <dgm:t>
        <a:bodyPr/>
        <a:lstStyle/>
        <a:p>
          <a:endParaRPr lang="en-US"/>
        </a:p>
      </dgm:t>
    </dgm:pt>
    <dgm:pt modelId="{4CFA5541-1E42-AF45-85A9-5C35D6F5CA58}" type="parTrans" cxnId="{C8B44234-C214-714F-A6BF-35331C4A384D}">
      <dgm:prSet/>
      <dgm:spPr/>
      <dgm:t>
        <a:bodyPr/>
        <a:lstStyle/>
        <a:p>
          <a:endParaRPr lang="en-US"/>
        </a:p>
      </dgm:t>
    </dgm:pt>
    <dgm:pt modelId="{091B88A1-00BF-C249-A60C-A2B4CCFAB4B0}" type="pres">
      <dgm:prSet presAssocID="{E8E200E2-6216-DB48-B341-6AF8E2FD6C89}" presName="Name0" presStyleCnt="0">
        <dgm:presLayoutVars>
          <dgm:dir/>
          <dgm:animLvl val="lvl"/>
          <dgm:resizeHandles val="exact"/>
        </dgm:presLayoutVars>
      </dgm:prSet>
      <dgm:spPr/>
    </dgm:pt>
    <dgm:pt modelId="{0749BD07-15D4-7A44-B3D1-05E981D51B75}" type="pres">
      <dgm:prSet presAssocID="{E8E200E2-6216-DB48-B341-6AF8E2FD6C89}" presName="dummy" presStyleCnt="0"/>
      <dgm:spPr/>
    </dgm:pt>
    <dgm:pt modelId="{C0F0CE0E-621D-3442-B3D9-DD98B334D8A0}" type="pres">
      <dgm:prSet presAssocID="{E8E200E2-6216-DB48-B341-6AF8E2FD6C89}" presName="linH" presStyleCnt="0"/>
      <dgm:spPr/>
    </dgm:pt>
    <dgm:pt modelId="{202937A0-F568-AD48-A68D-27AF714734A4}" type="pres">
      <dgm:prSet presAssocID="{E8E200E2-6216-DB48-B341-6AF8E2FD6C89}" presName="padding1" presStyleCnt="0"/>
      <dgm:spPr/>
    </dgm:pt>
    <dgm:pt modelId="{DE80A2C9-8A63-8F4B-8233-B24B859BE266}" type="pres">
      <dgm:prSet presAssocID="{0343ABF3-8623-D347-B801-1025028F6864}" presName="linV" presStyleCnt="0"/>
      <dgm:spPr/>
    </dgm:pt>
    <dgm:pt modelId="{4EC5CF6C-F16E-894D-AABD-7DC02FBAAF4C}" type="pres">
      <dgm:prSet presAssocID="{0343ABF3-8623-D347-B801-1025028F6864}" presName="spVertical1" presStyleCnt="0"/>
      <dgm:spPr/>
    </dgm:pt>
    <dgm:pt modelId="{6A8141AD-E0BE-A344-9182-9349B59DAB27}" type="pres">
      <dgm:prSet presAssocID="{0343ABF3-8623-D347-B801-1025028F6864}" presName="parTx" presStyleLbl="revTx" presStyleIdx="0" presStyleCnt="3" custScaleY="141645" custLinFactY="66992" custLinFactNeighborX="548" custLinFactNeighborY="100000">
        <dgm:presLayoutVars>
          <dgm:chMax val="0"/>
          <dgm:chPref val="0"/>
          <dgm:bulletEnabled val="1"/>
        </dgm:presLayoutVars>
      </dgm:prSet>
      <dgm:spPr/>
      <dgm:t>
        <a:bodyPr/>
        <a:lstStyle/>
        <a:p>
          <a:endParaRPr lang="en-US"/>
        </a:p>
      </dgm:t>
    </dgm:pt>
    <dgm:pt modelId="{F8CCAC3C-C7BD-6745-B0A3-643A21D8D26E}" type="pres">
      <dgm:prSet presAssocID="{0343ABF3-8623-D347-B801-1025028F6864}" presName="spVertical2" presStyleCnt="0"/>
      <dgm:spPr/>
    </dgm:pt>
    <dgm:pt modelId="{4B0EC3EA-7BEE-B946-8BFC-D5EF09B40B93}" type="pres">
      <dgm:prSet presAssocID="{0343ABF3-8623-D347-B801-1025028F6864}" presName="spVertical3" presStyleCnt="0"/>
      <dgm:spPr/>
    </dgm:pt>
    <dgm:pt modelId="{970662C3-E5F8-D243-A31D-3318337F8B95}" type="pres">
      <dgm:prSet presAssocID="{60AB07A9-80C2-B74F-BA50-BEDA442D4AF8}" presName="space" presStyleCnt="0"/>
      <dgm:spPr/>
    </dgm:pt>
    <dgm:pt modelId="{7389FA5A-B238-FE43-930C-53240F0B992D}" type="pres">
      <dgm:prSet presAssocID="{E651D42F-A938-D14C-9F09-BC828A5E7844}" presName="linV" presStyleCnt="0"/>
      <dgm:spPr/>
    </dgm:pt>
    <dgm:pt modelId="{D6530D43-58E5-E946-887B-D74C08508097}" type="pres">
      <dgm:prSet presAssocID="{E651D42F-A938-D14C-9F09-BC828A5E7844}" presName="spVertical1" presStyleCnt="0"/>
      <dgm:spPr/>
    </dgm:pt>
    <dgm:pt modelId="{ECADEF47-816D-9B4A-8B86-C2B3727F9BC7}" type="pres">
      <dgm:prSet presAssocID="{E651D42F-A938-D14C-9F09-BC828A5E7844}" presName="parTx" presStyleLbl="revTx" presStyleIdx="1" presStyleCnt="3" custScaleY="164218" custLinFactY="59118" custLinFactNeighborX="4002" custLinFactNeighborY="100000">
        <dgm:presLayoutVars>
          <dgm:chMax val="0"/>
          <dgm:chPref val="0"/>
          <dgm:bulletEnabled val="1"/>
        </dgm:presLayoutVars>
      </dgm:prSet>
      <dgm:spPr/>
      <dgm:t>
        <a:bodyPr/>
        <a:lstStyle/>
        <a:p>
          <a:endParaRPr lang="en-US"/>
        </a:p>
      </dgm:t>
    </dgm:pt>
    <dgm:pt modelId="{97C19931-87A7-6043-BDF3-2813FF5DF20F}" type="pres">
      <dgm:prSet presAssocID="{E651D42F-A938-D14C-9F09-BC828A5E7844}" presName="spVertical2" presStyleCnt="0"/>
      <dgm:spPr/>
    </dgm:pt>
    <dgm:pt modelId="{75AE6412-8FDA-A24F-BC17-3BAF698D3AD1}" type="pres">
      <dgm:prSet presAssocID="{E651D42F-A938-D14C-9F09-BC828A5E7844}" presName="spVertical3" presStyleCnt="0"/>
      <dgm:spPr/>
    </dgm:pt>
    <dgm:pt modelId="{E0C4505B-EE79-0F49-9A7B-61C12FAF97E2}" type="pres">
      <dgm:prSet presAssocID="{CC6384C2-2C9C-9445-817B-E2A0A51DB2AC}" presName="space" presStyleCnt="0"/>
      <dgm:spPr/>
    </dgm:pt>
    <dgm:pt modelId="{89C3B165-91A3-AB48-A4E7-75775A0B54D9}" type="pres">
      <dgm:prSet presAssocID="{5D36CD94-9DF5-EE47-A9B2-BAF5D170DA01}" presName="linV" presStyleCnt="0"/>
      <dgm:spPr/>
    </dgm:pt>
    <dgm:pt modelId="{B7881412-C292-0842-A484-7F1E73558551}" type="pres">
      <dgm:prSet presAssocID="{5D36CD94-9DF5-EE47-A9B2-BAF5D170DA01}" presName="spVertical1" presStyleCnt="0"/>
      <dgm:spPr/>
    </dgm:pt>
    <dgm:pt modelId="{8C83EEF9-E927-454F-B477-9753E6F0F818}" type="pres">
      <dgm:prSet presAssocID="{5D36CD94-9DF5-EE47-A9B2-BAF5D170DA01}" presName="parTx" presStyleLbl="revTx" presStyleIdx="2" presStyleCnt="3" custScaleY="109704" custLinFactY="89571" custLinFactNeighborX="6653" custLinFactNeighborY="100000">
        <dgm:presLayoutVars>
          <dgm:chMax val="0"/>
          <dgm:chPref val="0"/>
          <dgm:bulletEnabled val="1"/>
        </dgm:presLayoutVars>
      </dgm:prSet>
      <dgm:spPr/>
      <dgm:t>
        <a:bodyPr/>
        <a:lstStyle/>
        <a:p>
          <a:endParaRPr lang="en-US"/>
        </a:p>
      </dgm:t>
    </dgm:pt>
    <dgm:pt modelId="{727F4740-88B0-A345-9F1F-0355E0E829C2}" type="pres">
      <dgm:prSet presAssocID="{5D36CD94-9DF5-EE47-A9B2-BAF5D170DA01}" presName="spVertical2" presStyleCnt="0"/>
      <dgm:spPr/>
    </dgm:pt>
    <dgm:pt modelId="{BBCACCE1-59C7-BF4B-9FCD-A3DE03A3CB28}" type="pres">
      <dgm:prSet presAssocID="{5D36CD94-9DF5-EE47-A9B2-BAF5D170DA01}" presName="spVertical3" presStyleCnt="0"/>
      <dgm:spPr/>
    </dgm:pt>
    <dgm:pt modelId="{05EA4F98-8239-3A47-AEC1-DC23E9C072E9}" type="pres">
      <dgm:prSet presAssocID="{E8E200E2-6216-DB48-B341-6AF8E2FD6C89}" presName="padding2" presStyleCnt="0"/>
      <dgm:spPr/>
    </dgm:pt>
    <dgm:pt modelId="{FFB3B84E-726C-384C-9A2F-06FB349CF24F}" type="pres">
      <dgm:prSet presAssocID="{E8E200E2-6216-DB48-B341-6AF8E2FD6C89}" presName="negArrow" presStyleCnt="0"/>
      <dgm:spPr/>
    </dgm:pt>
    <dgm:pt modelId="{F9A2EAE1-5A4D-6246-A797-F24274D14FD8}" type="pres">
      <dgm:prSet presAssocID="{E8E200E2-6216-DB48-B341-6AF8E2FD6C89}" presName="backgroundArrow" presStyleLbl="node1" presStyleIdx="0" presStyleCnt="1" custScaleY="78168" custLinFactNeighborX="-6699" custLinFactNeighborY="84760"/>
      <dgm:spPr/>
    </dgm:pt>
  </dgm:ptLst>
  <dgm:cxnLst>
    <dgm:cxn modelId="{566B8959-50EF-6940-919E-94292209C70D}" srcId="{E8E200E2-6216-DB48-B341-6AF8E2FD6C89}" destId="{E651D42F-A938-D14C-9F09-BC828A5E7844}" srcOrd="1" destOrd="0" parTransId="{F1465071-060E-4F46-82D2-10093E8A3C27}" sibTransId="{CC6384C2-2C9C-9445-817B-E2A0A51DB2AC}"/>
    <dgm:cxn modelId="{6D992B4F-B7BB-7744-96F0-489005A5A980}" srcId="{E8E200E2-6216-DB48-B341-6AF8E2FD6C89}" destId="{0343ABF3-8623-D347-B801-1025028F6864}" srcOrd="0" destOrd="0" parTransId="{47BE8B56-DB78-244F-BEAE-47BF5AB99410}" sibTransId="{60AB07A9-80C2-B74F-BA50-BEDA442D4AF8}"/>
    <dgm:cxn modelId="{95C4261D-D97D-C84C-9CC4-A5104E3534D7}" type="presOf" srcId="{0343ABF3-8623-D347-B801-1025028F6864}" destId="{6A8141AD-E0BE-A344-9182-9349B59DAB27}" srcOrd="0" destOrd="0" presId="urn:microsoft.com/office/officeart/2005/8/layout/hProcess3"/>
    <dgm:cxn modelId="{0F46521A-85B9-2749-A79B-0D3ABCEBBB05}" type="presOf" srcId="{E651D42F-A938-D14C-9F09-BC828A5E7844}" destId="{ECADEF47-816D-9B4A-8B86-C2B3727F9BC7}" srcOrd="0" destOrd="0" presId="urn:microsoft.com/office/officeart/2005/8/layout/hProcess3"/>
    <dgm:cxn modelId="{060F854F-6272-7E4E-92CB-A2E2D69B0A51}" type="presOf" srcId="{E8E200E2-6216-DB48-B341-6AF8E2FD6C89}" destId="{091B88A1-00BF-C249-A60C-A2B4CCFAB4B0}" srcOrd="0" destOrd="0" presId="urn:microsoft.com/office/officeart/2005/8/layout/hProcess3"/>
    <dgm:cxn modelId="{C8B44234-C214-714F-A6BF-35331C4A384D}" srcId="{E8E200E2-6216-DB48-B341-6AF8E2FD6C89}" destId="{5D36CD94-9DF5-EE47-A9B2-BAF5D170DA01}" srcOrd="2" destOrd="0" parTransId="{4CFA5541-1E42-AF45-85A9-5C35D6F5CA58}" sibTransId="{41AB91FA-0221-E846-8FEC-CBEEBF83742D}"/>
    <dgm:cxn modelId="{9ED6FFEF-8673-264C-874D-E48FB91EC0BE}" type="presOf" srcId="{5D36CD94-9DF5-EE47-A9B2-BAF5D170DA01}" destId="{8C83EEF9-E927-454F-B477-9753E6F0F818}" srcOrd="0" destOrd="0" presId="urn:microsoft.com/office/officeart/2005/8/layout/hProcess3"/>
    <dgm:cxn modelId="{3799D33D-1DB0-FC44-912A-D1B726A65F84}" type="presParOf" srcId="{091B88A1-00BF-C249-A60C-A2B4CCFAB4B0}" destId="{0749BD07-15D4-7A44-B3D1-05E981D51B75}" srcOrd="0" destOrd="0" presId="urn:microsoft.com/office/officeart/2005/8/layout/hProcess3"/>
    <dgm:cxn modelId="{BA6201C4-3EC8-6B4E-92E7-E17B32EA8B74}" type="presParOf" srcId="{091B88A1-00BF-C249-A60C-A2B4CCFAB4B0}" destId="{C0F0CE0E-621D-3442-B3D9-DD98B334D8A0}" srcOrd="1" destOrd="0" presId="urn:microsoft.com/office/officeart/2005/8/layout/hProcess3"/>
    <dgm:cxn modelId="{77F3F665-0E57-2E45-986C-F1EDD69388AC}" type="presParOf" srcId="{C0F0CE0E-621D-3442-B3D9-DD98B334D8A0}" destId="{202937A0-F568-AD48-A68D-27AF714734A4}" srcOrd="0" destOrd="0" presId="urn:microsoft.com/office/officeart/2005/8/layout/hProcess3"/>
    <dgm:cxn modelId="{8A9CF71C-00C1-024F-8191-AE6BA23A1818}" type="presParOf" srcId="{C0F0CE0E-621D-3442-B3D9-DD98B334D8A0}" destId="{DE80A2C9-8A63-8F4B-8233-B24B859BE266}" srcOrd="1" destOrd="0" presId="urn:microsoft.com/office/officeart/2005/8/layout/hProcess3"/>
    <dgm:cxn modelId="{D92C771B-F70A-1148-8929-8EC3B29E56A3}" type="presParOf" srcId="{DE80A2C9-8A63-8F4B-8233-B24B859BE266}" destId="{4EC5CF6C-F16E-894D-AABD-7DC02FBAAF4C}" srcOrd="0" destOrd="0" presId="urn:microsoft.com/office/officeart/2005/8/layout/hProcess3"/>
    <dgm:cxn modelId="{005C7915-0D5D-AE44-A4A4-63FEE6EE7FFF}" type="presParOf" srcId="{DE80A2C9-8A63-8F4B-8233-B24B859BE266}" destId="{6A8141AD-E0BE-A344-9182-9349B59DAB27}" srcOrd="1" destOrd="0" presId="urn:microsoft.com/office/officeart/2005/8/layout/hProcess3"/>
    <dgm:cxn modelId="{9DC8C289-8CE3-F249-AD66-2718C3572504}" type="presParOf" srcId="{DE80A2C9-8A63-8F4B-8233-B24B859BE266}" destId="{F8CCAC3C-C7BD-6745-B0A3-643A21D8D26E}" srcOrd="2" destOrd="0" presId="urn:microsoft.com/office/officeart/2005/8/layout/hProcess3"/>
    <dgm:cxn modelId="{B6562C61-581F-B14C-8304-1C2840F53B14}" type="presParOf" srcId="{DE80A2C9-8A63-8F4B-8233-B24B859BE266}" destId="{4B0EC3EA-7BEE-B946-8BFC-D5EF09B40B93}" srcOrd="3" destOrd="0" presId="urn:microsoft.com/office/officeart/2005/8/layout/hProcess3"/>
    <dgm:cxn modelId="{F5B5C2F4-B817-A94B-A85D-72C571C11EFB}" type="presParOf" srcId="{C0F0CE0E-621D-3442-B3D9-DD98B334D8A0}" destId="{970662C3-E5F8-D243-A31D-3318337F8B95}" srcOrd="2" destOrd="0" presId="urn:microsoft.com/office/officeart/2005/8/layout/hProcess3"/>
    <dgm:cxn modelId="{0EE17300-D5B4-F442-A374-23A95A99613B}" type="presParOf" srcId="{C0F0CE0E-621D-3442-B3D9-DD98B334D8A0}" destId="{7389FA5A-B238-FE43-930C-53240F0B992D}" srcOrd="3" destOrd="0" presId="urn:microsoft.com/office/officeart/2005/8/layout/hProcess3"/>
    <dgm:cxn modelId="{95C4F478-1806-CC45-8066-BBEECB737C0E}" type="presParOf" srcId="{7389FA5A-B238-FE43-930C-53240F0B992D}" destId="{D6530D43-58E5-E946-887B-D74C08508097}" srcOrd="0" destOrd="0" presId="urn:microsoft.com/office/officeart/2005/8/layout/hProcess3"/>
    <dgm:cxn modelId="{A120D2D8-A27F-8341-9A1E-990E6FC1AEBE}" type="presParOf" srcId="{7389FA5A-B238-FE43-930C-53240F0B992D}" destId="{ECADEF47-816D-9B4A-8B86-C2B3727F9BC7}" srcOrd="1" destOrd="0" presId="urn:microsoft.com/office/officeart/2005/8/layout/hProcess3"/>
    <dgm:cxn modelId="{74B2BA0A-56FD-D44D-8D25-B5D316467ED0}" type="presParOf" srcId="{7389FA5A-B238-FE43-930C-53240F0B992D}" destId="{97C19931-87A7-6043-BDF3-2813FF5DF20F}" srcOrd="2" destOrd="0" presId="urn:microsoft.com/office/officeart/2005/8/layout/hProcess3"/>
    <dgm:cxn modelId="{CD355F8F-5A59-A84A-9C05-0F306742E828}" type="presParOf" srcId="{7389FA5A-B238-FE43-930C-53240F0B992D}" destId="{75AE6412-8FDA-A24F-BC17-3BAF698D3AD1}" srcOrd="3" destOrd="0" presId="urn:microsoft.com/office/officeart/2005/8/layout/hProcess3"/>
    <dgm:cxn modelId="{53397968-741E-BD43-A9CD-F46E8B72C7CF}" type="presParOf" srcId="{C0F0CE0E-621D-3442-B3D9-DD98B334D8A0}" destId="{E0C4505B-EE79-0F49-9A7B-61C12FAF97E2}" srcOrd="4" destOrd="0" presId="urn:microsoft.com/office/officeart/2005/8/layout/hProcess3"/>
    <dgm:cxn modelId="{469B230C-46E5-4749-90E4-A319E9BC375C}" type="presParOf" srcId="{C0F0CE0E-621D-3442-B3D9-DD98B334D8A0}" destId="{89C3B165-91A3-AB48-A4E7-75775A0B54D9}" srcOrd="5" destOrd="0" presId="urn:microsoft.com/office/officeart/2005/8/layout/hProcess3"/>
    <dgm:cxn modelId="{A3597288-F36C-DB49-957F-A154BE903614}" type="presParOf" srcId="{89C3B165-91A3-AB48-A4E7-75775A0B54D9}" destId="{B7881412-C292-0842-A484-7F1E73558551}" srcOrd="0" destOrd="0" presId="urn:microsoft.com/office/officeart/2005/8/layout/hProcess3"/>
    <dgm:cxn modelId="{96A366A2-DC55-444D-B2F2-41875C614859}" type="presParOf" srcId="{89C3B165-91A3-AB48-A4E7-75775A0B54D9}" destId="{8C83EEF9-E927-454F-B477-9753E6F0F818}" srcOrd="1" destOrd="0" presId="urn:microsoft.com/office/officeart/2005/8/layout/hProcess3"/>
    <dgm:cxn modelId="{221D8305-9DF9-1A4E-90DB-D50E31F9B921}" type="presParOf" srcId="{89C3B165-91A3-AB48-A4E7-75775A0B54D9}" destId="{727F4740-88B0-A345-9F1F-0355E0E829C2}" srcOrd="2" destOrd="0" presId="urn:microsoft.com/office/officeart/2005/8/layout/hProcess3"/>
    <dgm:cxn modelId="{B2DC8149-5765-1E40-9F2B-31C785420956}" type="presParOf" srcId="{89C3B165-91A3-AB48-A4E7-75775A0B54D9}" destId="{BBCACCE1-59C7-BF4B-9FCD-A3DE03A3CB28}" srcOrd="3" destOrd="0" presId="urn:microsoft.com/office/officeart/2005/8/layout/hProcess3"/>
    <dgm:cxn modelId="{ACA55DBC-AF07-634B-A40F-CE55C0A88096}" type="presParOf" srcId="{C0F0CE0E-621D-3442-B3D9-DD98B334D8A0}" destId="{05EA4F98-8239-3A47-AEC1-DC23E9C072E9}" srcOrd="6" destOrd="0" presId="urn:microsoft.com/office/officeart/2005/8/layout/hProcess3"/>
    <dgm:cxn modelId="{CEEFAA19-6D2C-474F-939B-BBBD43BCAD92}" type="presParOf" srcId="{C0F0CE0E-621D-3442-B3D9-DD98B334D8A0}" destId="{FFB3B84E-726C-384C-9A2F-06FB349CF24F}" srcOrd="7" destOrd="0" presId="urn:microsoft.com/office/officeart/2005/8/layout/hProcess3"/>
    <dgm:cxn modelId="{BC88E78E-CFA5-494C-8986-63DAA50CA7D7}" type="presParOf" srcId="{C0F0CE0E-621D-3442-B3D9-DD98B334D8A0}" destId="{F9A2EAE1-5A4D-6246-A797-F24274D14FD8}" srcOrd="8" destOrd="0" presId="urn:microsoft.com/office/officeart/2005/8/layout/hProcess3"/>
  </dgm:cxnLst>
  <dgm:bg>
    <a:solidFill>
      <a:schemeClr val="bg2">
        <a:lumMod val="75000"/>
      </a:schemeClr>
    </a:solid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A2EAE1-5A4D-6246-A797-F24274D14FD8}">
      <dsp:nvSpPr>
        <dsp:cNvPr id="0" name=""/>
        <dsp:cNvSpPr/>
      </dsp:nvSpPr>
      <dsp:spPr>
        <a:xfrm>
          <a:off x="0" y="2637659"/>
          <a:ext cx="7878763" cy="1800990"/>
        </a:xfrm>
        <a:prstGeom prst="rightArrow">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C83EEF9-E927-454F-B477-9753E6F0F818}">
      <dsp:nvSpPr>
        <dsp:cNvPr id="0" name=""/>
        <dsp:cNvSpPr/>
      </dsp:nvSpPr>
      <dsp:spPr>
        <a:xfrm>
          <a:off x="5318674" y="2881287"/>
          <a:ext cx="1898520" cy="1263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lvl="0" algn="ctr" defTabSz="1422400">
            <a:lnSpc>
              <a:spcPct val="90000"/>
            </a:lnSpc>
            <a:spcBef>
              <a:spcPct val="0"/>
            </a:spcBef>
            <a:spcAft>
              <a:spcPct val="35000"/>
            </a:spcAft>
          </a:pPr>
          <a:r>
            <a:rPr lang="en-US" sz="3200" kern="1200" dirty="0" smtClean="0"/>
            <a:t>Scaling up</a:t>
          </a:r>
          <a:endParaRPr lang="en-US" sz="3200" kern="1200" dirty="0"/>
        </a:p>
      </dsp:txBody>
      <dsp:txXfrm>
        <a:off x="5318674" y="2881287"/>
        <a:ext cx="1898520" cy="1263790"/>
      </dsp:txXfrm>
    </dsp:sp>
    <dsp:sp modelId="{ECADEF47-816D-9B4A-8B86-C2B3727F9BC7}">
      <dsp:nvSpPr>
        <dsp:cNvPr id="0" name=""/>
        <dsp:cNvSpPr/>
      </dsp:nvSpPr>
      <dsp:spPr>
        <a:xfrm>
          <a:off x="2990120" y="2530468"/>
          <a:ext cx="1898520" cy="189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lvl="0" algn="ctr" defTabSz="1422400">
            <a:lnSpc>
              <a:spcPct val="90000"/>
            </a:lnSpc>
            <a:spcBef>
              <a:spcPct val="0"/>
            </a:spcBef>
            <a:spcAft>
              <a:spcPct val="35000"/>
            </a:spcAft>
          </a:pPr>
          <a:r>
            <a:rPr lang="en-US" sz="3200" kern="1200" dirty="0" smtClean="0"/>
            <a:t>Learning</a:t>
          </a:r>
          <a:endParaRPr lang="en-US" sz="3200" kern="1200" dirty="0"/>
        </a:p>
      </dsp:txBody>
      <dsp:txXfrm>
        <a:off x="2990120" y="2530468"/>
        <a:ext cx="1898520" cy="1891791"/>
      </dsp:txXfrm>
    </dsp:sp>
    <dsp:sp modelId="{6A8141AD-E0BE-A344-9182-9349B59DAB27}">
      <dsp:nvSpPr>
        <dsp:cNvPr id="0" name=""/>
        <dsp:cNvSpPr/>
      </dsp:nvSpPr>
      <dsp:spPr>
        <a:xfrm>
          <a:off x="646321" y="2621177"/>
          <a:ext cx="1898520" cy="163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25120" rIns="0" bIns="325120" numCol="1" spcCol="1270" anchor="ctr" anchorCtr="0">
          <a:noAutofit/>
        </a:bodyPr>
        <a:lstStyle/>
        <a:p>
          <a:pPr lvl="0" algn="ctr" defTabSz="1422400">
            <a:lnSpc>
              <a:spcPct val="90000"/>
            </a:lnSpc>
            <a:spcBef>
              <a:spcPct val="0"/>
            </a:spcBef>
            <a:spcAft>
              <a:spcPct val="35000"/>
            </a:spcAft>
          </a:pPr>
          <a:r>
            <a:rPr lang="en-US" sz="3200" kern="1200" dirty="0" smtClean="0"/>
            <a:t>Innovation</a:t>
          </a:r>
          <a:endParaRPr lang="en-US" sz="3200" kern="1200" dirty="0"/>
        </a:p>
      </dsp:txBody>
      <dsp:txXfrm>
        <a:off x="646321" y="2621177"/>
        <a:ext cx="1898520" cy="16317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38E6C6-8E47-324B-8A8F-E1F32CA086C8}" type="datetimeFigureOut">
              <a:rPr lang="en-US" smtClean="0"/>
              <a:pPr/>
              <a:t>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CE4728-9613-B44C-A41D-769A50095F1A}"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CFC532-8801-2B4B-8B94-E5F8737B8D8E}" type="datetimeFigureOut">
              <a:rPr lang="en-US" smtClean="0"/>
              <a:pPr/>
              <a:t>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63933B-D7AF-6E4A-9111-F17D639DE168}"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smtClean="0"/>
          </a:p>
          <a:p>
            <a:endParaRPr lang="de-DE" dirty="0"/>
          </a:p>
        </p:txBody>
      </p:sp>
      <p:sp>
        <p:nvSpPr>
          <p:cNvPr id="4" name="Foliennummernplatzhalter 3"/>
          <p:cNvSpPr>
            <a:spLocks noGrp="1"/>
          </p:cNvSpPr>
          <p:nvPr>
            <p:ph type="sldNum" sz="quarter" idx="10"/>
          </p:nvPr>
        </p:nvSpPr>
        <p:spPr/>
        <p:txBody>
          <a:bodyPr/>
          <a:lstStyle/>
          <a:p>
            <a:pPr>
              <a:defRPr/>
            </a:pPr>
            <a:fld id="{BABDE735-81DA-4056-A62A-CC66AE5A6628}" type="slidenum">
              <a:rPr lang="en-GB" smtClean="0">
                <a:solidFill>
                  <a:prstClr val="black"/>
                </a:solidFill>
              </a:rPr>
              <a:pPr>
                <a:defRPr/>
              </a:pPr>
              <a:t>5</a:t>
            </a:fld>
            <a:endParaRPr lang="en-GB">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Folienbildplatzhalter 1"/>
          <p:cNvSpPr>
            <a:spLocks noGrp="1" noRot="1" noChangeAspect="1" noTextEdit="1"/>
          </p:cNvSpPr>
          <p:nvPr>
            <p:ph type="sldImg"/>
          </p:nvPr>
        </p:nvSpPr>
        <p:spPr>
          <a:ln/>
        </p:spPr>
      </p:sp>
      <p:sp>
        <p:nvSpPr>
          <p:cNvPr id="14339" name="Notizenplatzhalter 2"/>
          <p:cNvSpPr>
            <a:spLocks noGrp="1"/>
          </p:cNvSpPr>
          <p:nvPr>
            <p:ph type="body" idx="1"/>
          </p:nvPr>
        </p:nvSpPr>
        <p:spPr>
          <a:noFill/>
          <a:ln/>
        </p:spPr>
        <p:txBody>
          <a:bodyPr/>
          <a:lstStyle/>
          <a:p>
            <a:pPr>
              <a:lnSpc>
                <a:spcPct val="80000"/>
              </a:lnSpc>
            </a:pPr>
            <a:r>
              <a:rPr lang="en-US" sz="900" b="1" dirty="0" smtClean="0">
                <a:latin typeface="Calibri" charset="0"/>
                <a:cs typeface="MS PGothic" pitchFamily="34" charset="-128"/>
              </a:rPr>
              <a:t>Five key innovations were scaled up within the IFAD projects</a:t>
            </a:r>
            <a:r>
              <a:rPr lang="en-US" sz="900" dirty="0" smtClean="0">
                <a:latin typeface="Calibri" charset="0"/>
                <a:cs typeface="MS PGothic" pitchFamily="34" charset="-128"/>
              </a:rPr>
              <a:t>. They do not represent silver bullets nor blue-prints. These approaches and tools are all interrelated and used in different proportions and degrees of maturity:</a:t>
            </a:r>
            <a:endParaRPr lang="de-DE" sz="900" dirty="0" smtClean="0">
              <a:latin typeface="Calibri" charset="0"/>
              <a:cs typeface="MS PGothic" pitchFamily="34" charset="-128"/>
            </a:endParaRPr>
          </a:p>
          <a:p>
            <a:pPr>
              <a:lnSpc>
                <a:spcPct val="80000"/>
              </a:lnSpc>
            </a:pPr>
            <a:r>
              <a:rPr lang="en-US" sz="900" dirty="0" smtClean="0">
                <a:latin typeface="Calibri" charset="0"/>
                <a:cs typeface="MS PGothic" pitchFamily="34" charset="-128"/>
              </a:rPr>
              <a:t> Competitions (‘</a:t>
            </a:r>
            <a:r>
              <a:rPr lang="en-US" sz="900" i="1" dirty="0" err="1" smtClean="0">
                <a:latin typeface="Calibri" charset="0"/>
                <a:cs typeface="MS PGothic" pitchFamily="34" charset="-128"/>
              </a:rPr>
              <a:t>concursos</a:t>
            </a:r>
            <a:r>
              <a:rPr lang="en-US" sz="900" dirty="0" smtClean="0">
                <a:latin typeface="Calibri" charset="0"/>
                <a:cs typeface="MS PGothic" pitchFamily="34" charset="-128"/>
              </a:rPr>
              <a:t>’), Transferring </a:t>
            </a:r>
            <a:r>
              <a:rPr lang="en-US" sz="900" dirty="0" err="1" smtClean="0">
                <a:latin typeface="Calibri" charset="0"/>
                <a:cs typeface="MS PGothic" pitchFamily="34" charset="-128"/>
              </a:rPr>
              <a:t>funds,Local</a:t>
            </a:r>
            <a:r>
              <a:rPr lang="en-US" sz="900" dirty="0" smtClean="0">
                <a:latin typeface="Calibri" charset="0"/>
                <a:cs typeface="MS PGothic" pitchFamily="34" charset="-128"/>
              </a:rPr>
              <a:t> Resource allocation (</a:t>
            </a:r>
            <a:r>
              <a:rPr lang="en-US" sz="900" dirty="0" err="1" smtClean="0">
                <a:latin typeface="Calibri" charset="0"/>
                <a:cs typeface="MS PGothic" pitchFamily="34" charset="-128"/>
              </a:rPr>
              <a:t>LARCs</a:t>
            </a:r>
            <a:r>
              <a:rPr lang="en-US" sz="900" dirty="0" smtClean="0">
                <a:latin typeface="Calibri" charset="0"/>
                <a:cs typeface="MS PGothic" pitchFamily="34" charset="-128"/>
              </a:rPr>
              <a:t> or </a:t>
            </a:r>
            <a:r>
              <a:rPr lang="en-US" sz="900" dirty="0" err="1" smtClean="0">
                <a:latin typeface="Calibri" charset="0"/>
                <a:cs typeface="MS PGothic" pitchFamily="34" charset="-128"/>
              </a:rPr>
              <a:t>CLARs</a:t>
            </a:r>
            <a:r>
              <a:rPr lang="en-US" sz="900" dirty="0" smtClean="0">
                <a:latin typeface="Calibri" charset="0"/>
                <a:cs typeface="MS PGothic" pitchFamily="34" charset="-128"/>
              </a:rPr>
              <a:t> in </a:t>
            </a:r>
            <a:r>
              <a:rPr lang="en-US" sz="900" dirty="0" err="1" smtClean="0">
                <a:latin typeface="Calibri" charset="0"/>
                <a:cs typeface="MS PGothic" pitchFamily="34" charset="-128"/>
              </a:rPr>
              <a:t>Spanish),Local</a:t>
            </a:r>
            <a:r>
              <a:rPr lang="en-US" sz="900" dirty="0" smtClean="0">
                <a:latin typeface="Calibri" charset="0"/>
                <a:cs typeface="MS PGothic" pitchFamily="34" charset="-128"/>
              </a:rPr>
              <a:t> Talents</a:t>
            </a:r>
          </a:p>
          <a:p>
            <a:pPr>
              <a:lnSpc>
                <a:spcPct val="80000"/>
              </a:lnSpc>
            </a:pPr>
            <a:r>
              <a:rPr lang="en-US" sz="900" dirty="0" smtClean="0">
                <a:latin typeface="Calibri" charset="0"/>
                <a:cs typeface="MS PGothic" pitchFamily="34" charset="-128"/>
              </a:rPr>
              <a:t>Women saving accounts.</a:t>
            </a:r>
          </a:p>
          <a:p>
            <a:pPr>
              <a:lnSpc>
                <a:spcPct val="80000"/>
              </a:lnSpc>
            </a:pPr>
            <a:endParaRPr lang="de-DE" sz="900" dirty="0" smtClean="0">
              <a:latin typeface="Calibri" charset="0"/>
              <a:cs typeface="MS PGothic" pitchFamily="34" charset="-128"/>
            </a:endParaRPr>
          </a:p>
          <a:p>
            <a:pPr>
              <a:lnSpc>
                <a:spcPct val="80000"/>
              </a:lnSpc>
            </a:pPr>
            <a:r>
              <a:rPr lang="en-US" sz="900" dirty="0">
                <a:latin typeface="Calibri" charset="0"/>
                <a:cs typeface="MS PGothic" pitchFamily="34" charset="-128"/>
              </a:rPr>
              <a:t>‘</a:t>
            </a:r>
            <a:r>
              <a:rPr lang="en-US" sz="900" b="1" dirty="0" err="1">
                <a:latin typeface="Calibri" charset="0"/>
                <a:cs typeface="MS PGothic" pitchFamily="34" charset="-128"/>
              </a:rPr>
              <a:t>Concursos</a:t>
            </a:r>
            <a:r>
              <a:rPr lang="en-US" sz="900" dirty="0" err="1">
                <a:latin typeface="Calibri" charset="0"/>
                <a:cs typeface="MS PGothic" pitchFamily="34" charset="-128"/>
              </a:rPr>
              <a:t>’:One</a:t>
            </a:r>
            <a:r>
              <a:rPr lang="en-US" sz="900" dirty="0">
                <a:latin typeface="Calibri" charset="0"/>
                <a:cs typeface="MS PGothic" pitchFamily="34" charset="-128"/>
              </a:rPr>
              <a:t> of the driving factors to achieve mass dissemination and application of farmer led best practices is the “</a:t>
            </a:r>
            <a:r>
              <a:rPr lang="en-US" sz="900" i="1" dirty="0" err="1">
                <a:latin typeface="Calibri" charset="0"/>
                <a:cs typeface="MS PGothic" pitchFamily="34" charset="-128"/>
              </a:rPr>
              <a:t>Pacha</a:t>
            </a:r>
            <a:r>
              <a:rPr lang="en-US" sz="900" i="1" dirty="0">
                <a:latin typeface="Calibri" charset="0"/>
                <a:cs typeface="MS PGothic" pitchFamily="34" charset="-128"/>
              </a:rPr>
              <a:t> Mama </a:t>
            </a:r>
            <a:r>
              <a:rPr lang="en-US" sz="900" i="1" dirty="0" err="1">
                <a:latin typeface="Calibri" charset="0"/>
                <a:cs typeface="MS PGothic" pitchFamily="34" charset="-128"/>
              </a:rPr>
              <a:t>Raymi</a:t>
            </a:r>
            <a:r>
              <a:rPr lang="en-US" sz="900" dirty="0">
                <a:latin typeface="Calibri" charset="0"/>
                <a:cs typeface="MS PGothic" pitchFamily="34" charset="-128"/>
              </a:rPr>
              <a:t>” methodology which was introduced by IFAD as an innovation in the MARENASS project. 73% of MARENASS HH has joined a ‘</a:t>
            </a:r>
            <a:r>
              <a:rPr lang="en-US" sz="900" dirty="0" err="1">
                <a:latin typeface="Calibri" charset="0"/>
                <a:cs typeface="MS PGothic" pitchFamily="34" charset="-128"/>
              </a:rPr>
              <a:t>concursos</a:t>
            </a:r>
            <a:r>
              <a:rPr lang="en-US" sz="900" dirty="0">
                <a:latin typeface="Calibri" charset="0"/>
                <a:cs typeface="MS PGothic" pitchFamily="34" charset="-128"/>
              </a:rPr>
              <a:t>.</a:t>
            </a:r>
          </a:p>
          <a:p>
            <a:pPr>
              <a:lnSpc>
                <a:spcPct val="80000"/>
              </a:lnSpc>
            </a:pPr>
            <a:endParaRPr lang="en-US" sz="900" dirty="0">
              <a:latin typeface="Calibri" charset="0"/>
              <a:cs typeface="MS PGothic" pitchFamily="34" charset="-128"/>
            </a:endParaRPr>
          </a:p>
          <a:p>
            <a:pPr eaLnBrk="1" hangingPunct="1">
              <a:lnSpc>
                <a:spcPct val="80000"/>
              </a:lnSpc>
              <a:spcBef>
                <a:spcPct val="0"/>
              </a:spcBef>
            </a:pPr>
            <a:r>
              <a:rPr lang="en-GB" sz="900" b="1" dirty="0">
                <a:latin typeface="Calibri" charset="0"/>
                <a:cs typeface="MS PGothic" pitchFamily="34" charset="-128"/>
              </a:rPr>
              <a:t>The direct transfer of resources </a:t>
            </a:r>
            <a:r>
              <a:rPr lang="en-GB" sz="900" dirty="0">
                <a:latin typeface="Calibri" charset="0"/>
                <a:cs typeface="MS PGothic" pitchFamily="34" charset="-128"/>
              </a:rPr>
              <a:t>to community organizations is a key instrument for empowerment. Local organizations are fully responsible in all projects for the use of project funds to contract technical assistance providers, organize </a:t>
            </a:r>
            <a:r>
              <a:rPr lang="en-GB" sz="900" i="1" dirty="0">
                <a:latin typeface="Calibri" charset="0"/>
                <a:cs typeface="MS PGothic" pitchFamily="34" charset="-128"/>
              </a:rPr>
              <a:t>in situ</a:t>
            </a:r>
            <a:r>
              <a:rPr lang="en-GB" sz="900" dirty="0">
                <a:latin typeface="Calibri" charset="0"/>
                <a:cs typeface="MS PGothic" pitchFamily="34" charset="-128"/>
              </a:rPr>
              <a:t> training and implement a myriad of project-related activities. The transfer of funds to recognized local organizations who manage these funds without outside interference has been a radical change from the conventional public investment paradigm.</a:t>
            </a:r>
            <a:r>
              <a:rPr lang="en-GB" sz="900" i="1" dirty="0">
                <a:latin typeface="Calibri" charset="0"/>
                <a:cs typeface="MS PGothic" pitchFamily="34" charset="-128"/>
              </a:rPr>
              <a:t> In CORREDOR 57% of the investments, representing 44% of the total budget, was transferred directly to beneficiaries to finance their business plans or for community development</a:t>
            </a:r>
            <a:endParaRPr lang="de-DE" sz="900" dirty="0">
              <a:latin typeface="Calibri" charset="0"/>
              <a:cs typeface="MS PGothic" pitchFamily="34" charset="-128"/>
            </a:endParaRPr>
          </a:p>
          <a:p>
            <a:pPr eaLnBrk="1" hangingPunct="1">
              <a:lnSpc>
                <a:spcPct val="80000"/>
              </a:lnSpc>
              <a:spcBef>
                <a:spcPct val="0"/>
              </a:spcBef>
            </a:pPr>
            <a:endParaRPr lang="it-IT" sz="900" dirty="0">
              <a:latin typeface="Calibri" charset="0"/>
              <a:cs typeface="MS PGothic" pitchFamily="34" charset="-128"/>
            </a:endParaRPr>
          </a:p>
          <a:p>
            <a:pPr eaLnBrk="1" hangingPunct="1">
              <a:lnSpc>
                <a:spcPct val="80000"/>
              </a:lnSpc>
              <a:spcBef>
                <a:spcPct val="0"/>
              </a:spcBef>
            </a:pPr>
            <a:r>
              <a:rPr lang="en-US" sz="900" dirty="0">
                <a:latin typeface="Calibri" charset="0"/>
                <a:cs typeface="MS PGothic" pitchFamily="34" charset="-128"/>
              </a:rPr>
              <a:t>Since 2004, the Government of Peru applies an administrative and financial decentralization which facilitated the creation of </a:t>
            </a:r>
            <a:r>
              <a:rPr lang="en-US" sz="900" b="1" dirty="0">
                <a:latin typeface="Calibri" charset="0"/>
                <a:cs typeface="MS PGothic" pitchFamily="34" charset="-128"/>
              </a:rPr>
              <a:t>the Local Resource Allocation Committee (LRAC</a:t>
            </a:r>
            <a:r>
              <a:rPr lang="en-US" sz="900" dirty="0">
                <a:latin typeface="Calibri" charset="0"/>
                <a:cs typeface="MS PGothic" pitchFamily="34" charset="-128"/>
              </a:rPr>
              <a:t>). </a:t>
            </a:r>
            <a:r>
              <a:rPr lang="en-US" sz="900" dirty="0" err="1">
                <a:latin typeface="Calibri" charset="0"/>
                <a:cs typeface="MS PGothic" pitchFamily="34" charset="-128"/>
              </a:rPr>
              <a:t>LRACs</a:t>
            </a:r>
            <a:r>
              <a:rPr lang="en-US" sz="900" dirty="0">
                <a:latin typeface="Calibri" charset="0"/>
                <a:cs typeface="MS PGothic" pitchFamily="34" charset="-128"/>
              </a:rPr>
              <a:t> are responsible for identifying the proposals that are to receive the available resources. Project proposals are selected by </a:t>
            </a:r>
            <a:r>
              <a:rPr lang="en-US" sz="900" dirty="0" err="1">
                <a:latin typeface="Calibri" charset="0"/>
                <a:cs typeface="MS PGothic" pitchFamily="34" charset="-128"/>
              </a:rPr>
              <a:t>LRACs</a:t>
            </a:r>
            <a:r>
              <a:rPr lang="en-US" sz="900" dirty="0">
                <a:latin typeface="Calibri" charset="0"/>
                <a:cs typeface="MS PGothic" pitchFamily="34" charset="-128"/>
              </a:rPr>
              <a:t> composed of regional and local governments as well as local actors. It warrants transparency in the selection of priority investments.</a:t>
            </a:r>
          </a:p>
          <a:p>
            <a:pPr eaLnBrk="1" hangingPunct="1">
              <a:lnSpc>
                <a:spcPct val="80000"/>
              </a:lnSpc>
              <a:spcBef>
                <a:spcPct val="0"/>
              </a:spcBef>
            </a:pPr>
            <a:endParaRPr lang="en-US" sz="900" dirty="0">
              <a:latin typeface="Calibri" charset="0"/>
              <a:cs typeface="MS PGothic" pitchFamily="34" charset="-128"/>
            </a:endParaRPr>
          </a:p>
          <a:p>
            <a:pPr eaLnBrk="1" hangingPunct="1">
              <a:lnSpc>
                <a:spcPct val="80000"/>
              </a:lnSpc>
              <a:spcBef>
                <a:spcPct val="0"/>
              </a:spcBef>
            </a:pPr>
            <a:r>
              <a:rPr lang="en-US" sz="900" b="1" dirty="0">
                <a:latin typeface="Calibri" charset="0"/>
                <a:cs typeface="MS PGothic" pitchFamily="34" charset="-128"/>
              </a:rPr>
              <a:t>Local talents:</a:t>
            </a:r>
            <a:r>
              <a:rPr lang="en-GB" sz="900" dirty="0">
                <a:latin typeface="Calibri" charset="0"/>
                <a:cs typeface="MS PGothic" pitchFamily="34" charset="-128"/>
              </a:rPr>
              <a:t>With the direct funding poor ‘</a:t>
            </a:r>
            <a:r>
              <a:rPr lang="en-GB" sz="900" i="1" dirty="0" err="1">
                <a:latin typeface="Calibri" charset="0"/>
                <a:cs typeface="MS PGothic" pitchFamily="34" charset="-128"/>
              </a:rPr>
              <a:t>campesinos</a:t>
            </a:r>
            <a:r>
              <a:rPr lang="en-GB" sz="900" dirty="0">
                <a:latin typeface="Calibri" charset="0"/>
                <a:cs typeface="MS PGothic" pitchFamily="34" charset="-128"/>
              </a:rPr>
              <a:t>’ contracted private ‘</a:t>
            </a:r>
            <a:r>
              <a:rPr lang="en-GB" sz="900" i="1" dirty="0" err="1">
                <a:latin typeface="Calibri" charset="0"/>
                <a:cs typeface="MS PGothic" pitchFamily="34" charset="-128"/>
              </a:rPr>
              <a:t>técnicos</a:t>
            </a:r>
            <a:r>
              <a:rPr lang="en-GB" sz="900" i="1" dirty="0">
                <a:latin typeface="Calibri" charset="0"/>
                <a:cs typeface="MS PGothic" pitchFamily="34" charset="-128"/>
              </a:rPr>
              <a:t> or so called </a:t>
            </a:r>
            <a:r>
              <a:rPr lang="en-GB" sz="900" i="1" dirty="0" err="1">
                <a:latin typeface="Calibri" charset="0"/>
                <a:cs typeface="MS PGothic" pitchFamily="34" charset="-128"/>
              </a:rPr>
              <a:t>Yachacchiqs</a:t>
            </a:r>
            <a:r>
              <a:rPr lang="en-GB" sz="900" dirty="0">
                <a:latin typeface="Calibri" charset="0"/>
                <a:cs typeface="MS PGothic" pitchFamily="34" charset="-128"/>
              </a:rPr>
              <a:t>’ of their choice to deliver technical assistance . In MARENASS over 3000 </a:t>
            </a:r>
            <a:r>
              <a:rPr lang="en-GB" sz="900" i="1" dirty="0" err="1">
                <a:latin typeface="Calibri" charset="0"/>
                <a:cs typeface="MS PGothic" pitchFamily="34" charset="-128"/>
              </a:rPr>
              <a:t>Yachacchiqs</a:t>
            </a:r>
            <a:r>
              <a:rPr lang="en-GB" sz="900" i="1" dirty="0">
                <a:latin typeface="Calibri" charset="0"/>
                <a:cs typeface="MS PGothic" pitchFamily="34" charset="-128"/>
              </a:rPr>
              <a:t> </a:t>
            </a:r>
            <a:r>
              <a:rPr lang="en-GB" sz="900" dirty="0">
                <a:latin typeface="Calibri" charset="0"/>
                <a:cs typeface="MS PGothic" pitchFamily="34" charset="-128"/>
              </a:rPr>
              <a:t>(of which 6% women) were trained. Over 12% of these still render private services and about 11% have been absorbed by municipalities. The bulk, 58%, is engaged for their own account in NRM.</a:t>
            </a:r>
          </a:p>
          <a:p>
            <a:pPr eaLnBrk="1" hangingPunct="1">
              <a:lnSpc>
                <a:spcPct val="80000"/>
              </a:lnSpc>
              <a:spcBef>
                <a:spcPct val="0"/>
              </a:spcBef>
            </a:pPr>
            <a:endParaRPr lang="en-GB" sz="900" dirty="0">
              <a:latin typeface="Calibri" charset="0"/>
              <a:cs typeface="MS PGothic" pitchFamily="34" charset="-128"/>
            </a:endParaRPr>
          </a:p>
          <a:p>
            <a:pPr eaLnBrk="1" hangingPunct="1">
              <a:lnSpc>
                <a:spcPct val="80000"/>
              </a:lnSpc>
              <a:spcBef>
                <a:spcPct val="0"/>
              </a:spcBef>
            </a:pPr>
            <a:r>
              <a:rPr lang="en-US" sz="900" b="1" dirty="0">
                <a:latin typeface="Calibri" charset="0"/>
                <a:cs typeface="MS PGothic" pitchFamily="34" charset="-128"/>
              </a:rPr>
              <a:t>Women saving </a:t>
            </a:r>
            <a:r>
              <a:rPr lang="en-US" sz="900" b="1" dirty="0" err="1">
                <a:latin typeface="Calibri" charset="0"/>
                <a:cs typeface="MS PGothic" pitchFamily="34" charset="-128"/>
              </a:rPr>
              <a:t>accounts</a:t>
            </a:r>
            <a:r>
              <a:rPr lang="en-US" sz="900" dirty="0" err="1">
                <a:latin typeface="Calibri" charset="0"/>
                <a:cs typeface="MS PGothic" pitchFamily="34" charset="-128"/>
              </a:rPr>
              <a:t>:Savings</a:t>
            </a:r>
            <a:r>
              <a:rPr lang="en-US" sz="900" dirty="0">
                <a:latin typeface="Calibri" charset="0"/>
                <a:cs typeface="MS PGothic" pitchFamily="34" charset="-128"/>
              </a:rPr>
              <a:t> accounts opened by rural women, who never had access to such rural financial services, are viewed by all stakeholders as a most effective tool for empowerment of women</a:t>
            </a:r>
            <a:r>
              <a:rPr lang="en-GB" sz="900" dirty="0">
                <a:latin typeface="Calibri" charset="0"/>
                <a:cs typeface="MS PGothic" pitchFamily="34" charset="-128"/>
              </a:rPr>
              <a:t> Savings mobilization is one of the most promising thematic innovations in the Andean region</a:t>
            </a:r>
            <a:r>
              <a:rPr lang="en-US" sz="900" dirty="0">
                <a:latin typeface="Calibri" charset="0"/>
                <a:cs typeface="MS PGothic" pitchFamily="34" charset="-128"/>
              </a:rPr>
              <a:t>. It has been scaled up not only in IFAD projects ( </a:t>
            </a:r>
            <a:r>
              <a:rPr lang="en-US" sz="900" dirty="0" err="1">
                <a:latin typeface="Calibri" charset="0"/>
                <a:cs typeface="MS PGothic" pitchFamily="34" charset="-128"/>
              </a:rPr>
              <a:t>aprox</a:t>
            </a:r>
            <a:r>
              <a:rPr lang="en-US" sz="900" dirty="0">
                <a:latin typeface="Calibri" charset="0"/>
                <a:cs typeface="MS PGothic" pitchFamily="34" charset="-128"/>
              </a:rPr>
              <a:t>. 20 000 accounts) but being mainstreamed in  the Conditional Cash </a:t>
            </a:r>
            <a:r>
              <a:rPr lang="en-US" sz="900" dirty="0" err="1">
                <a:latin typeface="Calibri" charset="0"/>
                <a:cs typeface="MS PGothic" pitchFamily="34" charset="-128"/>
              </a:rPr>
              <a:t>Tranfer</a:t>
            </a:r>
            <a:r>
              <a:rPr lang="en-US" sz="900" dirty="0">
                <a:latin typeface="Calibri" charset="0"/>
                <a:cs typeface="MS PGothic" pitchFamily="34" charset="-128"/>
              </a:rPr>
              <a:t> </a:t>
            </a:r>
            <a:r>
              <a:rPr lang="en-US" sz="900" dirty="0" err="1">
                <a:latin typeface="Calibri" charset="0"/>
                <a:cs typeface="MS PGothic" pitchFamily="34" charset="-128"/>
              </a:rPr>
              <a:t>Porgramme</a:t>
            </a:r>
            <a:r>
              <a:rPr lang="en-US" sz="900" dirty="0">
                <a:latin typeface="Calibri" charset="0"/>
                <a:cs typeface="MS PGothic" pitchFamily="34" charset="-128"/>
              </a:rPr>
              <a:t> JUNTOS with the support of AGRORURAL.</a:t>
            </a:r>
          </a:p>
          <a:p>
            <a:pPr eaLnBrk="1" hangingPunct="1">
              <a:lnSpc>
                <a:spcPct val="80000"/>
              </a:lnSpc>
              <a:spcBef>
                <a:spcPct val="0"/>
              </a:spcBef>
            </a:pPr>
            <a:endParaRPr lang="de-DE" sz="900" dirty="0">
              <a:latin typeface="Calibri" charset="0"/>
              <a:cs typeface="MS PGothic" pitchFamily="34" charset="-128"/>
            </a:endParaRPr>
          </a:p>
          <a:p>
            <a:pPr eaLnBrk="1" hangingPunct="1">
              <a:lnSpc>
                <a:spcPct val="80000"/>
              </a:lnSpc>
              <a:spcBef>
                <a:spcPct val="0"/>
              </a:spcBef>
            </a:pPr>
            <a:endParaRPr lang="de-DE" sz="900" dirty="0">
              <a:latin typeface="Calibri" charset="0"/>
              <a:cs typeface="MS PGothic" pitchFamily="34" charset="-128"/>
            </a:endParaRPr>
          </a:p>
          <a:p>
            <a:pPr eaLnBrk="1" hangingPunct="1">
              <a:lnSpc>
                <a:spcPct val="80000"/>
              </a:lnSpc>
              <a:spcBef>
                <a:spcPct val="0"/>
              </a:spcBef>
            </a:pPr>
            <a:endParaRPr lang="de-DE" sz="900" dirty="0">
              <a:latin typeface="Calibri" charset="0"/>
              <a:cs typeface="MS PGothic" pitchFamily="34" charset="-128"/>
            </a:endParaRPr>
          </a:p>
          <a:p>
            <a:pPr>
              <a:lnSpc>
                <a:spcPct val="80000"/>
              </a:lnSpc>
            </a:pPr>
            <a:endParaRPr lang="de-DE" sz="900" dirty="0">
              <a:cs typeface="MS PGothic" pitchFamily="34" charset="-128"/>
            </a:endParaRPr>
          </a:p>
        </p:txBody>
      </p:sp>
      <p:sp>
        <p:nvSpPr>
          <p:cNvPr id="14340" name="Foliennummernplatzhalter 3"/>
          <p:cNvSpPr>
            <a:spLocks noGrp="1"/>
          </p:cNvSpPr>
          <p:nvPr>
            <p:ph type="sldNum" sz="quarter" idx="5"/>
          </p:nvPr>
        </p:nvSpPr>
        <p:spPr>
          <a:noFill/>
        </p:spPr>
        <p:txBody>
          <a:bodyPr/>
          <a:lstStyle/>
          <a:p>
            <a:fld id="{D5475C59-3911-FE41-B83F-2D866F756DD5}" type="slidenum">
              <a:rPr lang="de-DE">
                <a:solidFill>
                  <a:srgbClr val="000000"/>
                </a:solidFill>
              </a:rPr>
              <a:pPr/>
              <a:t>20</a:t>
            </a:fld>
            <a:endParaRPr lang="de-DE">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663933B-D7AF-6E4A-9111-F17D639DE168}"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Helps to get a common language; systematically assess the scaling up processes – pathways – and the factors influencing them</a:t>
            </a:r>
            <a:endParaRPr lang="en-US" dirty="0"/>
          </a:p>
        </p:txBody>
      </p:sp>
      <p:sp>
        <p:nvSpPr>
          <p:cNvPr id="4" name="Slide Number Placeholder 3"/>
          <p:cNvSpPr>
            <a:spLocks noGrp="1"/>
          </p:cNvSpPr>
          <p:nvPr>
            <p:ph type="sldNum" sz="quarter" idx="10"/>
          </p:nvPr>
        </p:nvSpPr>
        <p:spPr/>
        <p:txBody>
          <a:bodyPr/>
          <a:lstStyle/>
          <a:p>
            <a:fld id="{9663933B-D7AF-6E4A-9111-F17D639DE168}"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a:defRPr sz="2400">
                <a:solidFill>
                  <a:schemeClr val="tx1"/>
                </a:solidFill>
                <a:latin typeface="Arial" charset="0"/>
                <a:ea typeface="MS PGothic" pitchFamily="34" charset="-128"/>
              </a:defRPr>
            </a:lvl1pPr>
            <a:lvl2pPr marL="37931725" indent="-37474525">
              <a:defRPr sz="2400">
                <a:solidFill>
                  <a:schemeClr val="tx1"/>
                </a:solidFill>
                <a:latin typeface="Arial" charset="0"/>
                <a:ea typeface="MS PGothic" pitchFamily="34" charset="-128"/>
              </a:defRPr>
            </a:lvl2pPr>
            <a:lvl3pPr>
              <a:defRPr sz="2400">
                <a:solidFill>
                  <a:schemeClr val="tx1"/>
                </a:solidFill>
                <a:latin typeface="Arial" charset="0"/>
                <a:ea typeface="MS PGothic" pitchFamily="34" charset="-128"/>
              </a:defRPr>
            </a:lvl3pPr>
            <a:lvl4pPr>
              <a:defRPr sz="2400">
                <a:solidFill>
                  <a:schemeClr val="tx1"/>
                </a:solidFill>
                <a:latin typeface="Arial" charset="0"/>
                <a:ea typeface="MS PGothic" pitchFamily="34" charset="-128"/>
              </a:defRPr>
            </a:lvl4pPr>
            <a:lvl5pPr>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fld id="{46A658AA-4284-4F87-A61F-ADD716C193F6}" type="slidenum">
              <a:rPr lang="en-GB" sz="1200">
                <a:solidFill>
                  <a:srgbClr val="000000"/>
                </a:solidFill>
              </a:rPr>
              <a:pPr/>
              <a:t>9</a:t>
            </a:fld>
            <a:endParaRPr lang="en-GB" sz="1200">
              <a:solidFill>
                <a:srgbClr val="000000"/>
              </a:solidFill>
            </a:endParaRPr>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1" eaLnBrk="1" hangingPunct="1">
              <a:lnSpc>
                <a:spcPct val="80000"/>
              </a:lnSpc>
            </a:pPr>
            <a:endParaRPr lang="en-US" dirty="0" smtClean="0"/>
          </a:p>
        </p:txBody>
      </p:sp>
      <p:sp>
        <p:nvSpPr>
          <p:cNvPr id="24581" name="Slide Number Placeholder 3"/>
          <p:cNvSpPr txBox="1">
            <a:spLocks noGrp="1"/>
          </p:cNvSpPr>
          <p:nvPr/>
        </p:nvSpPr>
        <p:spPr bwMode="auto">
          <a:xfrm>
            <a:off x="3884961" y="8685397"/>
            <a:ext cx="2971490" cy="45704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7058" tIns="48529" rIns="97058" bIns="48529" anchor="b"/>
          <a:lstStyle>
            <a:lvl1pPr defTabSz="501650">
              <a:defRPr sz="2400">
                <a:solidFill>
                  <a:schemeClr val="tx1"/>
                </a:solidFill>
                <a:latin typeface="Arial" charset="0"/>
                <a:ea typeface="MS PGothic" pitchFamily="34" charset="-128"/>
              </a:defRPr>
            </a:lvl1pPr>
            <a:lvl2pPr marL="37931725" indent="-37474525" defTabSz="501650">
              <a:defRPr sz="2400">
                <a:solidFill>
                  <a:schemeClr val="tx1"/>
                </a:solidFill>
                <a:latin typeface="Arial" charset="0"/>
                <a:ea typeface="MS PGothic" pitchFamily="34" charset="-128"/>
              </a:defRPr>
            </a:lvl2pPr>
            <a:lvl3pPr>
              <a:defRPr sz="2400">
                <a:solidFill>
                  <a:schemeClr val="tx1"/>
                </a:solidFill>
                <a:latin typeface="Arial" charset="0"/>
                <a:ea typeface="MS PGothic" pitchFamily="34" charset="-128"/>
              </a:defRPr>
            </a:lvl3pPr>
            <a:lvl4pPr>
              <a:defRPr sz="2400">
                <a:solidFill>
                  <a:schemeClr val="tx1"/>
                </a:solidFill>
                <a:latin typeface="Arial" charset="0"/>
                <a:ea typeface="MS PGothic" pitchFamily="34" charset="-128"/>
              </a:defRPr>
            </a:lvl4pPr>
            <a:lvl5pPr>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r"/>
            <a:fld id="{BDD01E7F-EFA4-4D5B-90A7-37CBA60F2357}" type="slidenum">
              <a:rPr lang="en-US" sz="1300">
                <a:solidFill>
                  <a:srgbClr val="000000"/>
                </a:solidFill>
                <a:latin typeface="Calibri" charset="0"/>
              </a:rPr>
              <a:pPr algn="r"/>
              <a:t>9</a:t>
            </a:fld>
            <a:endParaRPr lang="en-US" sz="1300">
              <a:solidFill>
                <a:srgbClr val="000000"/>
              </a:solidFill>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BABDE735-81DA-4056-A62A-CC66AE5A6628}" type="slidenum">
              <a:rPr lang="en-GB" smtClean="0"/>
              <a:pPr>
                <a:defRPr/>
              </a:pPr>
              <a:t>10</a:t>
            </a:fld>
            <a:endParaRPr lang="en-GB"/>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33991324"/>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Folienbildplatzhalter 1"/>
          <p:cNvSpPr>
            <a:spLocks noGrp="1" noRot="1" noChangeAspect="1" noTextEdit="1"/>
          </p:cNvSpPr>
          <p:nvPr>
            <p:ph type="sldImg"/>
          </p:nvPr>
        </p:nvSpPr>
        <p:spPr>
          <a:ln/>
        </p:spPr>
      </p:sp>
      <p:sp>
        <p:nvSpPr>
          <p:cNvPr id="16387" name="Notizenplatzhalter 2"/>
          <p:cNvSpPr>
            <a:spLocks noGrp="1"/>
          </p:cNvSpPr>
          <p:nvPr>
            <p:ph type="body" idx="1"/>
          </p:nvPr>
        </p:nvSpPr>
        <p:spPr>
          <a:noFill/>
          <a:ln/>
        </p:spPr>
        <p:txBody>
          <a:bodyPr/>
          <a:lstStyle/>
          <a:p>
            <a:r>
              <a:rPr lang="en-US">
                <a:latin typeface="Calibri" charset="0"/>
                <a:cs typeface="MS PGothic" pitchFamily="34" charset="-128"/>
              </a:rPr>
              <a:t>All five essential innovations described earlier are in the process of being institutionally scaled up. Their mainstreaming is characterized by different degrees of maturity in their respective spaces and drivers. Key to this success was that the exit strategy was transformed into a learning pathway with sequential projects building up on proven innovations. After 20 years scaling up was born.  10 years later, scaling up has been mainstreamed into national policies and agencies </a:t>
            </a:r>
          </a:p>
          <a:p>
            <a:endParaRPr lang="en-US">
              <a:latin typeface="Calibri" charset="0"/>
              <a:cs typeface="MS PGothic" pitchFamily="34" charset="-128"/>
            </a:endParaRPr>
          </a:p>
          <a:p>
            <a:r>
              <a:rPr lang="en-US" b="1">
                <a:latin typeface="Calibri" charset="0"/>
                <a:cs typeface="MS PGothic" pitchFamily="34" charset="-128"/>
              </a:rPr>
              <a:t>The interactive map </a:t>
            </a:r>
            <a:r>
              <a:rPr lang="en-US">
                <a:latin typeface="Calibri" charset="0"/>
                <a:cs typeface="MS PGothic" pitchFamily="34" charset="-128"/>
              </a:rPr>
              <a:t>shows the  geographical pathway of scaling up, from the southern highland to the northern highlands and the respective results/impact</a:t>
            </a:r>
          </a:p>
          <a:p>
            <a:endParaRPr lang="de-DE">
              <a:cs typeface="MS PGothic" pitchFamily="34" charset="-128"/>
            </a:endParaRPr>
          </a:p>
        </p:txBody>
      </p:sp>
      <p:sp>
        <p:nvSpPr>
          <p:cNvPr id="16388" name="Foliennummernplatzhalter 3"/>
          <p:cNvSpPr>
            <a:spLocks noGrp="1"/>
          </p:cNvSpPr>
          <p:nvPr>
            <p:ph type="sldNum" sz="quarter" idx="5"/>
          </p:nvPr>
        </p:nvSpPr>
        <p:spPr>
          <a:noFill/>
        </p:spPr>
        <p:txBody>
          <a:bodyPr/>
          <a:lstStyle/>
          <a:p>
            <a:fld id="{621C36BD-B686-5244-B1DC-DEFAF21E273D}" type="slidenum">
              <a:rPr lang="de-DE">
                <a:solidFill>
                  <a:srgbClr val="000000"/>
                </a:solidFill>
              </a:rPr>
              <a:pPr/>
              <a:t>14</a:t>
            </a:fld>
            <a:endParaRPr lang="de-DE">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Folienbildplatzhalter 1"/>
          <p:cNvSpPr>
            <a:spLocks noGrp="1" noRot="1" noChangeAspect="1" noTextEdit="1"/>
          </p:cNvSpPr>
          <p:nvPr>
            <p:ph type="sldImg"/>
          </p:nvPr>
        </p:nvSpPr>
        <p:spPr>
          <a:ln/>
        </p:spPr>
      </p:sp>
      <p:sp>
        <p:nvSpPr>
          <p:cNvPr id="18435" name="Notizenplatzhalter 2"/>
          <p:cNvSpPr>
            <a:spLocks noGrp="1"/>
          </p:cNvSpPr>
          <p:nvPr>
            <p:ph type="body" idx="1"/>
          </p:nvPr>
        </p:nvSpPr>
        <p:spPr>
          <a:noFill/>
          <a:ln/>
        </p:spPr>
        <p:txBody>
          <a:bodyPr/>
          <a:lstStyle/>
          <a:p>
            <a:r>
              <a:rPr lang="en-US">
                <a:latin typeface="Calibri" charset="0"/>
                <a:cs typeface="MS PGothic" pitchFamily="34" charset="-128"/>
              </a:rPr>
              <a:t>All five essential innovations described earlier are in the process of being institutionally scaled up. Their mainstreaming is characterized by different degrees of maturity in their respective spaces and drivers. Key to this success was that the exit strategy was transformed into a learning pathway with sequential projects building up on proven innovations. After 20 years scaling up was born.  10 years later, scaling up has been mainstreamed into national policies and agencies </a:t>
            </a:r>
          </a:p>
          <a:p>
            <a:endParaRPr lang="en-US">
              <a:latin typeface="Calibri" charset="0"/>
              <a:cs typeface="MS PGothic" pitchFamily="34" charset="-128"/>
            </a:endParaRPr>
          </a:p>
          <a:p>
            <a:r>
              <a:rPr lang="en-US" b="1">
                <a:latin typeface="Calibri" charset="0"/>
                <a:cs typeface="MS PGothic" pitchFamily="34" charset="-128"/>
              </a:rPr>
              <a:t>The interactive map </a:t>
            </a:r>
            <a:r>
              <a:rPr lang="en-US">
                <a:latin typeface="Calibri" charset="0"/>
                <a:cs typeface="MS PGothic" pitchFamily="34" charset="-128"/>
              </a:rPr>
              <a:t>shows the  geographical pathway of scaling up, from the southern highland to the northern highlands and the respective results/impact</a:t>
            </a:r>
          </a:p>
          <a:p>
            <a:endParaRPr lang="de-DE">
              <a:cs typeface="MS PGothic" pitchFamily="34" charset="-128"/>
            </a:endParaRPr>
          </a:p>
        </p:txBody>
      </p:sp>
      <p:sp>
        <p:nvSpPr>
          <p:cNvPr id="18436" name="Foliennummernplatzhalter 3"/>
          <p:cNvSpPr>
            <a:spLocks noGrp="1"/>
          </p:cNvSpPr>
          <p:nvPr>
            <p:ph type="sldNum" sz="quarter" idx="5"/>
          </p:nvPr>
        </p:nvSpPr>
        <p:spPr>
          <a:noFill/>
        </p:spPr>
        <p:txBody>
          <a:bodyPr/>
          <a:lstStyle/>
          <a:p>
            <a:fld id="{4CC3E418-917B-874F-A50A-1D2BEBE7C657}" type="slidenum">
              <a:rPr lang="de-DE">
                <a:solidFill>
                  <a:srgbClr val="000000"/>
                </a:solidFill>
              </a:rPr>
              <a:pPr/>
              <a:t>15</a:t>
            </a:fld>
            <a:endParaRPr lang="de-DE">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Folienbildplatzhalter 1"/>
          <p:cNvSpPr>
            <a:spLocks noGrp="1" noRot="1" noChangeAspect="1" noTextEdit="1"/>
          </p:cNvSpPr>
          <p:nvPr>
            <p:ph type="sldImg"/>
          </p:nvPr>
        </p:nvSpPr>
        <p:spPr>
          <a:ln/>
        </p:spPr>
      </p:sp>
      <p:sp>
        <p:nvSpPr>
          <p:cNvPr id="20483" name="Notizenplatzhalter 2"/>
          <p:cNvSpPr>
            <a:spLocks noGrp="1"/>
          </p:cNvSpPr>
          <p:nvPr>
            <p:ph type="body" idx="1"/>
          </p:nvPr>
        </p:nvSpPr>
        <p:spPr>
          <a:noFill/>
          <a:ln/>
        </p:spPr>
        <p:txBody>
          <a:bodyPr/>
          <a:lstStyle/>
          <a:p>
            <a:r>
              <a:rPr lang="en-US">
                <a:latin typeface="Calibri" charset="0"/>
                <a:cs typeface="MS PGothic" pitchFamily="34" charset="-128"/>
              </a:rPr>
              <a:t>All five essential innovations described earlier are in the process of being institutionally scaled up. Their mainstreaming is characterized by different degrees of maturity in their respective spaces and drivers. Key to this success was that the exit strategy was transformed into a learning pathway with sequential projects building up on proven innovations. After 20 years scaling up was born.  10 years later, scaling up has been mainstreamed into national policies and agencies </a:t>
            </a:r>
          </a:p>
          <a:p>
            <a:endParaRPr lang="en-US">
              <a:latin typeface="Calibri" charset="0"/>
              <a:cs typeface="MS PGothic" pitchFamily="34" charset="-128"/>
            </a:endParaRPr>
          </a:p>
          <a:p>
            <a:r>
              <a:rPr lang="en-US" b="1">
                <a:latin typeface="Calibri" charset="0"/>
                <a:cs typeface="MS PGothic" pitchFamily="34" charset="-128"/>
              </a:rPr>
              <a:t>The interactive map </a:t>
            </a:r>
            <a:r>
              <a:rPr lang="en-US">
                <a:latin typeface="Calibri" charset="0"/>
                <a:cs typeface="MS PGothic" pitchFamily="34" charset="-128"/>
              </a:rPr>
              <a:t>shows the  geographical pathway of scaling up, from the southern highland to the northern highlands and the respective results/impact</a:t>
            </a:r>
          </a:p>
          <a:p>
            <a:endParaRPr lang="de-DE">
              <a:cs typeface="MS PGothic" pitchFamily="34" charset="-128"/>
            </a:endParaRPr>
          </a:p>
        </p:txBody>
      </p:sp>
      <p:sp>
        <p:nvSpPr>
          <p:cNvPr id="20484" name="Foliennummernplatzhalter 3"/>
          <p:cNvSpPr>
            <a:spLocks noGrp="1"/>
          </p:cNvSpPr>
          <p:nvPr>
            <p:ph type="sldNum" sz="quarter" idx="5"/>
          </p:nvPr>
        </p:nvSpPr>
        <p:spPr>
          <a:noFill/>
        </p:spPr>
        <p:txBody>
          <a:bodyPr/>
          <a:lstStyle/>
          <a:p>
            <a:fld id="{C3D181AC-5534-CE42-AF5D-52BA49E90390}" type="slidenum">
              <a:rPr lang="de-DE">
                <a:solidFill>
                  <a:srgbClr val="000000"/>
                </a:solidFill>
              </a:rPr>
              <a:pPr/>
              <a:t>16</a:t>
            </a:fld>
            <a:endParaRPr lang="de-DE">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Folienbildplatzhalter 1"/>
          <p:cNvSpPr>
            <a:spLocks noGrp="1" noRot="1" noChangeAspect="1" noTextEdit="1"/>
          </p:cNvSpPr>
          <p:nvPr>
            <p:ph type="sldImg"/>
          </p:nvPr>
        </p:nvSpPr>
        <p:spPr>
          <a:ln/>
        </p:spPr>
      </p:sp>
      <p:sp>
        <p:nvSpPr>
          <p:cNvPr id="22531" name="Notizenplatzhalter 2"/>
          <p:cNvSpPr>
            <a:spLocks noGrp="1"/>
          </p:cNvSpPr>
          <p:nvPr>
            <p:ph type="body" idx="1"/>
          </p:nvPr>
        </p:nvSpPr>
        <p:spPr>
          <a:noFill/>
          <a:ln/>
        </p:spPr>
        <p:txBody>
          <a:bodyPr/>
          <a:lstStyle/>
          <a:p>
            <a:r>
              <a:rPr lang="en-US" dirty="0">
                <a:latin typeface="Calibri" charset="0"/>
                <a:cs typeface="MS PGothic" pitchFamily="34" charset="-128"/>
              </a:rPr>
              <a:t>All five essential innovations described earlier are in the process of being institutionally scaled up. Their mainstreaming is characterized by different degrees of maturity in their respective spaces and drivers. Key to this success was that the exit strategy was transformed into a learning pathway with sequential projects building up on proven innovations. After 20 years scaling up was born.  10 years later, scaling up has been mainstreamed into national policies and agencies </a:t>
            </a:r>
          </a:p>
          <a:p>
            <a:endParaRPr lang="en-US" dirty="0">
              <a:latin typeface="Calibri" charset="0"/>
              <a:cs typeface="MS PGothic" pitchFamily="34" charset="-128"/>
            </a:endParaRPr>
          </a:p>
          <a:p>
            <a:r>
              <a:rPr lang="en-US" b="1" dirty="0">
                <a:latin typeface="Calibri" charset="0"/>
                <a:cs typeface="MS PGothic" pitchFamily="34" charset="-128"/>
              </a:rPr>
              <a:t>The interactive map </a:t>
            </a:r>
            <a:r>
              <a:rPr lang="en-US" dirty="0">
                <a:latin typeface="Calibri" charset="0"/>
                <a:cs typeface="MS PGothic" pitchFamily="34" charset="-128"/>
              </a:rPr>
              <a:t>shows the  geographical pathway of scaling up, from the southern highland to the northern highlands and the respective results/impact</a:t>
            </a:r>
          </a:p>
          <a:p>
            <a:endParaRPr lang="de-DE" dirty="0">
              <a:cs typeface="MS PGothic" pitchFamily="34" charset="-128"/>
            </a:endParaRPr>
          </a:p>
        </p:txBody>
      </p:sp>
      <p:sp>
        <p:nvSpPr>
          <p:cNvPr id="22532" name="Foliennummernplatzhalter 3"/>
          <p:cNvSpPr>
            <a:spLocks noGrp="1"/>
          </p:cNvSpPr>
          <p:nvPr>
            <p:ph type="sldNum" sz="quarter" idx="5"/>
          </p:nvPr>
        </p:nvSpPr>
        <p:spPr>
          <a:noFill/>
        </p:spPr>
        <p:txBody>
          <a:bodyPr/>
          <a:lstStyle/>
          <a:p>
            <a:fld id="{E0F8E963-C67D-D24E-B19C-607073E191D9}" type="slidenum">
              <a:rPr lang="de-DE">
                <a:solidFill>
                  <a:srgbClr val="000000"/>
                </a:solidFill>
              </a:rPr>
              <a:pPr/>
              <a:t>17</a:t>
            </a:fld>
            <a:endParaRPr lang="de-DE">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Folienbildplatzhalter 1"/>
          <p:cNvSpPr>
            <a:spLocks noGrp="1" noRot="1" noChangeAspect="1" noTextEdit="1"/>
          </p:cNvSpPr>
          <p:nvPr>
            <p:ph type="sldImg"/>
          </p:nvPr>
        </p:nvSpPr>
        <p:spPr>
          <a:ln/>
        </p:spPr>
      </p:sp>
      <p:sp>
        <p:nvSpPr>
          <p:cNvPr id="24579" name="Notizenplatzhalter 2"/>
          <p:cNvSpPr>
            <a:spLocks noGrp="1"/>
          </p:cNvSpPr>
          <p:nvPr>
            <p:ph type="body" idx="1"/>
          </p:nvPr>
        </p:nvSpPr>
        <p:spPr>
          <a:noFill/>
          <a:ln/>
        </p:spPr>
        <p:txBody>
          <a:bodyPr/>
          <a:lstStyle/>
          <a:p>
            <a:r>
              <a:rPr lang="en-US">
                <a:latin typeface="Calibri" charset="0"/>
                <a:cs typeface="MS PGothic" pitchFamily="34" charset="-128"/>
              </a:rPr>
              <a:t>All five essential innovations described earlier are in the process of being institutionally scaled up. Their mainstreaming is characterized by different degrees of maturity in their respective spaces and drivers. Key to this success was that the exit strategy was transformed into a learning pathway with sequential projects building up on proven innovations. After 20 years scaling up was born.  10 years later, scaling up has been mainstreamed into national policies and agencies </a:t>
            </a:r>
          </a:p>
          <a:p>
            <a:endParaRPr lang="en-US">
              <a:latin typeface="Calibri" charset="0"/>
              <a:cs typeface="MS PGothic" pitchFamily="34" charset="-128"/>
            </a:endParaRPr>
          </a:p>
          <a:p>
            <a:r>
              <a:rPr lang="en-US" b="1">
                <a:latin typeface="Calibri" charset="0"/>
                <a:cs typeface="MS PGothic" pitchFamily="34" charset="-128"/>
              </a:rPr>
              <a:t>The interactive map </a:t>
            </a:r>
            <a:r>
              <a:rPr lang="en-US">
                <a:latin typeface="Calibri" charset="0"/>
                <a:cs typeface="MS PGothic" pitchFamily="34" charset="-128"/>
              </a:rPr>
              <a:t>shows the  geographical pathway of scaling up, from the southern highland to the northern highlands and the respective results/impact</a:t>
            </a:r>
          </a:p>
          <a:p>
            <a:endParaRPr lang="de-DE">
              <a:cs typeface="MS PGothic" pitchFamily="34" charset="-128"/>
            </a:endParaRPr>
          </a:p>
        </p:txBody>
      </p:sp>
      <p:sp>
        <p:nvSpPr>
          <p:cNvPr id="24580" name="Foliennummernplatzhalter 3"/>
          <p:cNvSpPr>
            <a:spLocks noGrp="1"/>
          </p:cNvSpPr>
          <p:nvPr>
            <p:ph type="sldNum" sz="quarter" idx="5"/>
          </p:nvPr>
        </p:nvSpPr>
        <p:spPr>
          <a:noFill/>
        </p:spPr>
        <p:txBody>
          <a:bodyPr/>
          <a:lstStyle/>
          <a:p>
            <a:fld id="{BC16CF78-087C-274F-BBB9-B26B01D8FE73}" type="slidenum">
              <a:rPr lang="de-DE">
                <a:solidFill>
                  <a:srgbClr val="000000"/>
                </a:solidFill>
              </a:rPr>
              <a:pPr/>
              <a:t>18</a:t>
            </a:fld>
            <a:endParaRPr lang="de-DE">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grpSp>
        <p:nvGrpSpPr>
          <p:cNvPr id="7" name="Group 17"/>
          <p:cNvGrpSpPr/>
          <p:nvPr/>
        </p:nvGrpSpPr>
        <p:grpSpPr>
          <a:xfrm>
            <a:off x="486873" y="411480"/>
            <a:ext cx="8170255" cy="6035040"/>
            <a:chOff x="486873" y="411480"/>
            <a:chExt cx="8170255" cy="6035040"/>
          </a:xfrm>
        </p:grpSpPr>
        <p:pic>
          <p:nvPicPr>
            <p:cNvPr id="12" name="Picture 11" descr="PaperPanel-Title.jpg"/>
            <p:cNvPicPr>
              <a:picLocks noChangeAspect="1"/>
            </p:cNvPicPr>
            <p:nvPr/>
          </p:nvPicPr>
          <p:blipFill>
            <a:blip r:embed="rId2"/>
            <a:srcRect r="2128"/>
            <a:stretch>
              <a:fillRect/>
            </a:stretch>
          </p:blipFill>
          <p:spPr>
            <a:xfrm>
              <a:off x="486873" y="411480"/>
              <a:ext cx="8170255" cy="6035040"/>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sp>
          <p:nvSpPr>
            <p:cNvPr id="14" name="Rectangle 13"/>
            <p:cNvSpPr>
              <a:spLocks/>
            </p:cNvSpPr>
            <p:nvPr/>
          </p:nvSpPr>
          <p:spPr>
            <a:xfrm>
              <a:off x="562843" y="475488"/>
              <a:ext cx="7982712" cy="5888736"/>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573741" y="6122894"/>
            <a:ext cx="2133600" cy="259317"/>
          </a:xfrm>
        </p:spPr>
        <p:txBody>
          <a:bodyPr/>
          <a:lstStyle/>
          <a:p>
            <a:r>
              <a:rPr lang="en-US" smtClean="0"/>
              <a:t>11/07/2013</a:t>
            </a:r>
            <a:endParaRPr lang="en-US"/>
          </a:p>
        </p:txBody>
      </p:sp>
      <p:sp>
        <p:nvSpPr>
          <p:cNvPr id="5" name="Footer Placeholder 4"/>
          <p:cNvSpPr>
            <a:spLocks noGrp="1"/>
          </p:cNvSpPr>
          <p:nvPr>
            <p:ph type="ftr" sz="quarter" idx="11"/>
          </p:nvPr>
        </p:nvSpPr>
        <p:spPr>
          <a:xfrm>
            <a:off x="5638800" y="6122894"/>
            <a:ext cx="2895600" cy="257810"/>
          </a:xfrm>
        </p:spPr>
        <p:txBody>
          <a:bodyPr/>
          <a:lstStyle/>
          <a:p>
            <a:r>
              <a:rPr lang="en-US" smtClean="0"/>
              <a:t>jlinn@brookings.edu</a:t>
            </a:r>
            <a:endParaRPr lang="en-US"/>
          </a:p>
        </p:txBody>
      </p:sp>
      <p:sp>
        <p:nvSpPr>
          <p:cNvPr id="6" name="Slide Number Placeholder 5"/>
          <p:cNvSpPr>
            <a:spLocks noGrp="1"/>
          </p:cNvSpPr>
          <p:nvPr>
            <p:ph type="sldNum" sz="quarter" idx="12"/>
          </p:nvPr>
        </p:nvSpPr>
        <p:spPr>
          <a:xfrm>
            <a:off x="4191000" y="6122894"/>
            <a:ext cx="762000" cy="271463"/>
          </a:xfrm>
        </p:spPr>
        <p:txBody>
          <a:bodyPr/>
          <a:lstStyle/>
          <a:p>
            <a:fld id="{1AE56A59-DE8D-F840-9A2F-1C694AD188A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ntent, Picture, and Caption">
    <p:spTree>
      <p:nvGrpSpPr>
        <p:cNvPr id="1" name=""/>
        <p:cNvGrpSpPr/>
        <p:nvPr/>
      </p:nvGrpSpPr>
      <p:grpSpPr>
        <a:xfrm>
          <a:off x="0" y="0"/>
          <a:ext cx="0" cy="0"/>
          <a:chOff x="0" y="0"/>
          <a:chExt cx="0" cy="0"/>
        </a:xfrm>
      </p:grpSpPr>
      <p:grpSp>
        <p:nvGrpSpPr>
          <p:cNvPr id="8" name="Group 33"/>
          <p:cNvGrpSpPr/>
          <p:nvPr/>
        </p:nvGrpSpPr>
        <p:grpSpPr>
          <a:xfrm>
            <a:off x="182880" y="173699"/>
            <a:ext cx="8778240" cy="6510602"/>
            <a:chOff x="182880" y="173699"/>
            <a:chExt cx="8778240" cy="6510602"/>
          </a:xfrm>
        </p:grpSpPr>
        <p:grpSp>
          <p:nvGrpSpPr>
            <p:cNvPr id="9" name="Group 26"/>
            <p:cNvGrpSpPr/>
            <p:nvPr/>
          </p:nvGrpSpPr>
          <p:grpSpPr>
            <a:xfrm>
              <a:off x="182880" y="173699"/>
              <a:ext cx="8778240" cy="6510602"/>
              <a:chOff x="182880" y="173699"/>
              <a:chExt cx="8778240" cy="6510602"/>
            </a:xfrm>
          </p:grpSpPr>
          <p:pic>
            <p:nvPicPr>
              <p:cNvPr id="21" name="Picture 20"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10"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rot="5400000">
              <a:off x="801086" y="3274090"/>
              <a:ext cx="613562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
        <p:nvSpPr>
          <p:cNvPr id="7" name="Slide Number Placeholder 6"/>
          <p:cNvSpPr>
            <a:spLocks noGrp="1"/>
          </p:cNvSpPr>
          <p:nvPr>
            <p:ph type="sldNum" sz="quarter" idx="12"/>
          </p:nvPr>
        </p:nvSpPr>
        <p:spPr/>
        <p:txBody>
          <a:bodyPr/>
          <a:lstStyle/>
          <a:p>
            <a:fld id="{1AE56A59-DE8D-F840-9A2F-1C694AD188A7}" type="slidenum">
              <a:rPr lang="en-US" smtClean="0"/>
              <a:pPr/>
              <a:t>‹#›</a:t>
            </a:fld>
            <a:endParaRPr lang="en-US"/>
          </a:p>
        </p:txBody>
      </p:sp>
      <p:sp>
        <p:nvSpPr>
          <p:cNvPr id="15" name="Rectangle 14"/>
          <p:cNvSpPr/>
          <p:nvPr/>
        </p:nvSpPr>
        <p:spPr>
          <a:xfrm rot="10800000">
            <a:off x="258763" y="1594462"/>
            <a:ext cx="357530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smtClean="0"/>
              <a:t>Click icon to add picture</a:t>
            </a:r>
            <a:endParaRPr/>
          </a:p>
        </p:txBody>
      </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grpSp>
        <p:nvGrpSpPr>
          <p:cNvPr id="8" name="Group 32"/>
          <p:cNvGrpSpPr/>
          <p:nvPr/>
        </p:nvGrpSpPr>
        <p:grpSpPr>
          <a:xfrm>
            <a:off x="182880" y="173699"/>
            <a:ext cx="8778240" cy="6510602"/>
            <a:chOff x="182880" y="173699"/>
            <a:chExt cx="8778240" cy="6510602"/>
          </a:xfrm>
        </p:grpSpPr>
        <p:grpSp>
          <p:nvGrpSpPr>
            <p:cNvPr id="9" name="Group 26"/>
            <p:cNvGrpSpPr/>
            <p:nvPr/>
          </p:nvGrpSpPr>
          <p:grpSpPr>
            <a:xfrm>
              <a:off x="182880" y="173699"/>
              <a:ext cx="8778240" cy="6510602"/>
              <a:chOff x="182880" y="173699"/>
              <a:chExt cx="8778240" cy="6510602"/>
            </a:xfrm>
          </p:grpSpPr>
          <p:pic>
            <p:nvPicPr>
              <p:cNvPr id="36" name="Picture 35"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10" name="Group 10"/>
              <p:cNvGrpSpPr/>
              <p:nvPr/>
            </p:nvGrpSpPr>
            <p:grpSpPr>
              <a:xfrm>
                <a:off x="256032" y="237744"/>
                <a:ext cx="8622792" cy="6364224"/>
                <a:chOff x="247157" y="247430"/>
                <a:chExt cx="8622792" cy="6364224"/>
              </a:xfrm>
            </p:grpSpPr>
            <p:sp>
              <p:nvSpPr>
                <p:cNvPr id="38" name="Rectangle 37"/>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9" name="Straight Connector 38"/>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5" name="Rectangle 34"/>
            <p:cNvSpPr/>
            <p:nvPr/>
          </p:nvSpPr>
          <p:spPr>
            <a:xfrm rot="5400000">
              <a:off x="801086" y="3274090"/>
              <a:ext cx="613562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
        <p:nvSpPr>
          <p:cNvPr id="7" name="Slide Number Placeholder 6"/>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above Caption">
    <p:spTree>
      <p:nvGrpSpPr>
        <p:cNvPr id="1" name=""/>
        <p:cNvGrpSpPr/>
        <p:nvPr/>
      </p:nvGrpSpPr>
      <p:grpSpPr>
        <a:xfrm>
          <a:off x="0" y="0"/>
          <a:ext cx="0" cy="0"/>
          <a:chOff x="0" y="0"/>
          <a:chExt cx="0" cy="0"/>
        </a:xfrm>
      </p:grpSpPr>
      <p:grpSp>
        <p:nvGrpSpPr>
          <p:cNvPr id="8" name="Group 26"/>
          <p:cNvGrpSpPr/>
          <p:nvPr/>
        </p:nvGrpSpPr>
        <p:grpSpPr>
          <a:xfrm>
            <a:off x="182880" y="173699"/>
            <a:ext cx="8778240" cy="6510602"/>
            <a:chOff x="182880" y="173699"/>
            <a:chExt cx="8778240" cy="6510602"/>
          </a:xfrm>
        </p:grpSpPr>
        <p:pic>
          <p:nvPicPr>
            <p:cNvPr id="36" name="Picture 35"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9" name="Group 10"/>
            <p:cNvGrpSpPr/>
            <p:nvPr/>
          </p:nvGrpSpPr>
          <p:grpSpPr>
            <a:xfrm>
              <a:off x="256032" y="237744"/>
              <a:ext cx="8622792" cy="6364224"/>
              <a:chOff x="247157" y="247430"/>
              <a:chExt cx="8622792" cy="6364224"/>
            </a:xfrm>
          </p:grpSpPr>
          <p:sp>
            <p:nvSpPr>
              <p:cNvPr id="38" name="Rectangle 37"/>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9" name="Straight Connector 38"/>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30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
        <p:nvSpPr>
          <p:cNvPr id="7" name="Slide Number Placeholder 6"/>
          <p:cNvSpPr>
            <a:spLocks noGrp="1"/>
          </p:cNvSpPr>
          <p:nvPr>
            <p:ph type="sldNum" sz="quarter" idx="12"/>
          </p:nvPr>
        </p:nvSpPr>
        <p:spPr/>
        <p:txBody>
          <a:bodyPr/>
          <a:lstStyle/>
          <a:p>
            <a:fld id="{1AE56A59-DE8D-F840-9A2F-1C694AD188A7}" type="slidenum">
              <a:rPr lang="en-US" smtClean="0"/>
              <a:pPr/>
              <a:t>‹#›</a:t>
            </a:fld>
            <a:endParaRPr lang="en-US"/>
          </a:p>
        </p:txBody>
      </p:sp>
      <p:sp>
        <p:nvSpPr>
          <p:cNvPr id="15" name="Rectangle 14"/>
          <p:cNvSpPr/>
          <p:nvPr/>
        </p:nvSpPr>
        <p:spPr>
          <a:xfrm>
            <a:off x="256032" y="42031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grpSp>
        <p:nvGrpSpPr>
          <p:cNvPr id="7" name="Group 19"/>
          <p:cNvGrpSpPr/>
          <p:nvPr/>
        </p:nvGrpSpPr>
        <p:grpSpPr>
          <a:xfrm>
            <a:off x="182880" y="173699"/>
            <a:ext cx="8778240" cy="6510602"/>
            <a:chOff x="182880" y="173699"/>
            <a:chExt cx="8778240" cy="6510602"/>
          </a:xfrm>
        </p:grpSpPr>
        <p:pic>
          <p:nvPicPr>
            <p:cNvPr id="21" name="Picture 20"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8"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grpSp>
        <p:nvGrpSpPr>
          <p:cNvPr id="7" name="Group 19"/>
          <p:cNvGrpSpPr/>
          <p:nvPr/>
        </p:nvGrpSpPr>
        <p:grpSpPr>
          <a:xfrm>
            <a:off x="182880" y="173699"/>
            <a:ext cx="8778240" cy="6510602"/>
            <a:chOff x="182880" y="173699"/>
            <a:chExt cx="8778240" cy="6510602"/>
          </a:xfrm>
        </p:grpSpPr>
        <p:pic>
          <p:nvPicPr>
            <p:cNvPr id="21" name="Picture 20"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8"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smtClean="0"/>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a:t>
            </a:fld>
            <a:endParaRPr lang="en-US"/>
          </a:p>
        </p:txBody>
      </p:sp>
      <p:sp>
        <p:nvSpPr>
          <p:cNvPr id="26" name="Rectangle 25"/>
          <p:cNvSpPr/>
          <p:nvPr/>
        </p:nvSpPr>
        <p:spPr>
          <a:xfrm rot="5400000">
            <a:off x="4242277" y="3274090"/>
            <a:ext cx="613562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grpSp>
        <p:nvGrpSpPr>
          <p:cNvPr id="7" name="Group 15"/>
          <p:cNvGrpSpPr/>
          <p:nvPr/>
        </p:nvGrpSpPr>
        <p:grpSpPr>
          <a:xfrm>
            <a:off x="182880" y="173699"/>
            <a:ext cx="8778240" cy="6510602"/>
            <a:chOff x="182880" y="173699"/>
            <a:chExt cx="8778240" cy="6510602"/>
          </a:xfrm>
        </p:grpSpPr>
        <p:pic>
          <p:nvPicPr>
            <p:cNvPr id="17" name="Picture 16"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pic>
        <p:nvPicPr>
          <p:cNvPr id="7" name="Picture 6" descr="PaperPanel-Title.jpg"/>
          <p:cNvPicPr>
            <a:picLocks noChangeAspect="1"/>
          </p:cNvPicPr>
          <p:nvPr/>
        </p:nvPicPr>
        <p:blipFill>
          <a:blip r:embed="rId2"/>
          <a:srcRect r="2128"/>
          <a:stretch>
            <a:fillRect/>
          </a:stretch>
        </p:blipFill>
        <p:spPr>
          <a:xfrm>
            <a:off x="486873" y="411480"/>
            <a:ext cx="8170255" cy="6035040"/>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569259" y="6122894"/>
            <a:ext cx="2133600" cy="259317"/>
          </a:xfrm>
        </p:spPr>
        <p:txBody>
          <a:bodyPr/>
          <a:lstStyle/>
          <a:p>
            <a:r>
              <a:rPr lang="en-US" smtClean="0"/>
              <a:t>11/07/2013</a:t>
            </a:r>
            <a:endParaRPr lang="en-US"/>
          </a:p>
        </p:txBody>
      </p:sp>
      <p:sp>
        <p:nvSpPr>
          <p:cNvPr id="5" name="Footer Placeholder 4"/>
          <p:cNvSpPr>
            <a:spLocks noGrp="1"/>
          </p:cNvSpPr>
          <p:nvPr>
            <p:ph type="ftr" sz="quarter" idx="11"/>
          </p:nvPr>
        </p:nvSpPr>
        <p:spPr>
          <a:xfrm>
            <a:off x="5638800" y="6124401"/>
            <a:ext cx="2895600" cy="257810"/>
          </a:xfrm>
        </p:spPr>
        <p:txBody>
          <a:bodyPr/>
          <a:lstStyle/>
          <a:p>
            <a:r>
              <a:rPr lang="en-US" smtClean="0"/>
              <a:t>jlinn@brookings.edu</a:t>
            </a:r>
            <a:endParaRPr lang="en-US"/>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grpSp>
        <p:nvGrpSpPr>
          <p:cNvPr id="7" name="Group 23"/>
          <p:cNvGrpSpPr/>
          <p:nvPr/>
        </p:nvGrpSpPr>
        <p:grpSpPr>
          <a:xfrm>
            <a:off x="182880" y="173699"/>
            <a:ext cx="8778240" cy="6510602"/>
            <a:chOff x="182880" y="173699"/>
            <a:chExt cx="8778240" cy="6510602"/>
          </a:xfrm>
        </p:grpSpPr>
        <p:pic>
          <p:nvPicPr>
            <p:cNvPr id="25" name="Picture 24"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lvl1pPr>
          </a:lstStyle>
          <a:p>
            <a:r>
              <a:rPr lang="en-US" smtClean="0"/>
              <a:t>Click to edit Master title style</a:t>
            </a:r>
            <a:endParaRPr/>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grpSp>
        <p:nvGrpSpPr>
          <p:cNvPr id="8" name="Group 13"/>
          <p:cNvGrpSpPr/>
          <p:nvPr/>
        </p:nvGrpSpPr>
        <p:grpSpPr>
          <a:xfrm>
            <a:off x="182880" y="173699"/>
            <a:ext cx="8778240" cy="6510602"/>
            <a:chOff x="182880" y="173699"/>
            <a:chExt cx="8778240" cy="6510602"/>
          </a:xfrm>
        </p:grpSpPr>
        <p:pic>
          <p:nvPicPr>
            <p:cNvPr id="15" name="Picture 14"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9"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8" name="Straight Connector 17"/>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p:cNvSpPr/>
              <p:nvPr/>
            </p:nvSpPr>
            <p:spPr>
              <a:xfrm>
                <a:off x="247157" y="16123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
        <p:nvSpPr>
          <p:cNvPr id="7" name="Slide Number Placeholder 6"/>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grpSp>
        <p:nvGrpSpPr>
          <p:cNvPr id="10" name="Group 16"/>
          <p:cNvGrpSpPr/>
          <p:nvPr/>
        </p:nvGrpSpPr>
        <p:grpSpPr>
          <a:xfrm>
            <a:off x="182880" y="173699"/>
            <a:ext cx="8778240" cy="6510602"/>
            <a:chOff x="182880" y="173699"/>
            <a:chExt cx="8778240" cy="6510602"/>
          </a:xfrm>
        </p:grpSpPr>
        <p:pic>
          <p:nvPicPr>
            <p:cNvPr id="18" name="Picture 17"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11"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Rectangle 21"/>
              <p:cNvSpPr/>
              <p:nvPr/>
            </p:nvSpPr>
            <p:spPr>
              <a:xfrm>
                <a:off x="247157" y="16123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11/07/2013</a:t>
            </a:r>
            <a:endParaRPr lang="en-US"/>
          </a:p>
        </p:txBody>
      </p:sp>
      <p:sp>
        <p:nvSpPr>
          <p:cNvPr id="8" name="Footer Placeholder 7"/>
          <p:cNvSpPr>
            <a:spLocks noGrp="1"/>
          </p:cNvSpPr>
          <p:nvPr>
            <p:ph type="ftr" sz="quarter" idx="11"/>
          </p:nvPr>
        </p:nvSpPr>
        <p:spPr/>
        <p:txBody>
          <a:bodyPr/>
          <a:lstStyle/>
          <a:p>
            <a:r>
              <a:rPr lang="en-US" smtClean="0"/>
              <a:t>jlinn@brookings.edu</a:t>
            </a:r>
            <a:endParaRPr lang="en-US"/>
          </a:p>
        </p:txBody>
      </p:sp>
      <p:sp>
        <p:nvSpPr>
          <p:cNvPr id="9" name="Slide Number Placeholder 8"/>
          <p:cNvSpPr>
            <a:spLocks noGrp="1"/>
          </p:cNvSpPr>
          <p:nvPr>
            <p:ph type="sldNum" sz="quarter" idx="12"/>
          </p:nvPr>
        </p:nvSpPr>
        <p:spPr/>
        <p:txBody>
          <a:bodyPr/>
          <a:lstStyle/>
          <a:p>
            <a:fld id="{1AE56A59-DE8D-F840-9A2F-1C694AD188A7}" type="slidenum">
              <a:rPr lang="en-US" smtClean="0"/>
              <a:pPr/>
              <a:t>‹#›</a:t>
            </a:fld>
            <a:endParaRPr lang="en-US"/>
          </a:p>
        </p:txBody>
      </p:sp>
      <p:cxnSp>
        <p:nvCxnSpPr>
          <p:cNvPr id="30" name="Straight Connector 29"/>
          <p:cNvCxnSpPr/>
          <p:nvPr/>
        </p:nvCxnSpPr>
        <p:spPr>
          <a:xfrm rot="16200000" flipH="1">
            <a:off x="2217480" y="4026438"/>
            <a:ext cx="4711326" cy="2286"/>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rot="16200000" flipH="1">
            <a:off x="2217480" y="4026438"/>
            <a:ext cx="4711326" cy="2286"/>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grpSp>
        <p:nvGrpSpPr>
          <p:cNvPr id="6" name="Group 18"/>
          <p:cNvGrpSpPr/>
          <p:nvPr/>
        </p:nvGrpSpPr>
        <p:grpSpPr>
          <a:xfrm>
            <a:off x="182880" y="173699"/>
            <a:ext cx="8778240" cy="6510602"/>
            <a:chOff x="182880" y="173699"/>
            <a:chExt cx="8778240" cy="6510602"/>
          </a:xfrm>
        </p:grpSpPr>
        <p:pic>
          <p:nvPicPr>
            <p:cNvPr id="20" name="Picture 19"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7"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p:cNvSpPr/>
              <p:nvPr/>
            </p:nvSpPr>
            <p:spPr>
              <a:xfrm>
                <a:off x="247157" y="1612392"/>
                <a:ext cx="8622792"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11/07/2013</a:t>
            </a:r>
            <a:endParaRPr lang="en-US"/>
          </a:p>
        </p:txBody>
      </p:sp>
      <p:sp>
        <p:nvSpPr>
          <p:cNvPr id="4" name="Footer Placeholder 3"/>
          <p:cNvSpPr>
            <a:spLocks noGrp="1"/>
          </p:cNvSpPr>
          <p:nvPr>
            <p:ph type="ftr" sz="quarter" idx="11"/>
          </p:nvPr>
        </p:nvSpPr>
        <p:spPr/>
        <p:txBody>
          <a:bodyPr/>
          <a:lstStyle/>
          <a:p>
            <a:r>
              <a:rPr lang="en-US" smtClean="0"/>
              <a:t>jlinn@brookings.edu</a:t>
            </a:r>
            <a:endParaRPr lang="en-US"/>
          </a:p>
        </p:txBody>
      </p:sp>
      <p:sp>
        <p:nvSpPr>
          <p:cNvPr id="5" name="Slide Number Placeholder 4"/>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grpSp>
        <p:nvGrpSpPr>
          <p:cNvPr id="5" name="Group 17"/>
          <p:cNvGrpSpPr/>
          <p:nvPr/>
        </p:nvGrpSpPr>
        <p:grpSpPr>
          <a:xfrm>
            <a:off x="182880" y="173699"/>
            <a:ext cx="8778240" cy="6510602"/>
            <a:chOff x="182880" y="173699"/>
            <a:chExt cx="8778240" cy="6510602"/>
          </a:xfrm>
        </p:grpSpPr>
        <p:pic>
          <p:nvPicPr>
            <p:cNvPr id="19" name="Picture 18"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6" name="Group 10"/>
            <p:cNvGrpSpPr/>
            <p:nvPr/>
          </p:nvGrpSpPr>
          <p:grpSpPr>
            <a:xfrm>
              <a:off x="256032" y="237744"/>
              <a:ext cx="8622792" cy="6364224"/>
              <a:chOff x="247157" y="247430"/>
              <a:chExt cx="8622792" cy="6364224"/>
            </a:xfrm>
          </p:grpSpPr>
          <p:sp>
            <p:nvSpPr>
              <p:cNvPr id="21" name="Rectangle 20"/>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2" name="Straight Connector 21"/>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r>
              <a:rPr lang="en-US" smtClean="0"/>
              <a:t>11/07/2013</a:t>
            </a:r>
            <a:endParaRPr lang="en-US"/>
          </a:p>
        </p:txBody>
      </p:sp>
      <p:sp>
        <p:nvSpPr>
          <p:cNvPr id="3" name="Footer Placeholder 2"/>
          <p:cNvSpPr>
            <a:spLocks noGrp="1"/>
          </p:cNvSpPr>
          <p:nvPr>
            <p:ph type="ftr" sz="quarter" idx="11"/>
          </p:nvPr>
        </p:nvSpPr>
        <p:spPr/>
        <p:txBody>
          <a:bodyPr/>
          <a:lstStyle/>
          <a:p>
            <a:r>
              <a:rPr lang="en-US" smtClean="0"/>
              <a:t>jlinn@brookings.edu</a:t>
            </a:r>
            <a:endParaRPr lang="en-US"/>
          </a:p>
        </p:txBody>
      </p:sp>
      <p:sp>
        <p:nvSpPr>
          <p:cNvPr id="4" name="Slide Number Placeholder 3"/>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grpSp>
        <p:nvGrpSpPr>
          <p:cNvPr id="8" name="Group 33"/>
          <p:cNvGrpSpPr/>
          <p:nvPr/>
        </p:nvGrpSpPr>
        <p:grpSpPr>
          <a:xfrm>
            <a:off x="182880" y="173699"/>
            <a:ext cx="8778240" cy="6510602"/>
            <a:chOff x="182880" y="173699"/>
            <a:chExt cx="8778240" cy="6510602"/>
          </a:xfrm>
        </p:grpSpPr>
        <p:grpSp>
          <p:nvGrpSpPr>
            <p:cNvPr id="9" name="Group 26"/>
            <p:cNvGrpSpPr/>
            <p:nvPr/>
          </p:nvGrpSpPr>
          <p:grpSpPr>
            <a:xfrm>
              <a:off x="182880" y="173699"/>
              <a:ext cx="8778240" cy="6510602"/>
              <a:chOff x="182880" y="173699"/>
              <a:chExt cx="8778240" cy="6510602"/>
            </a:xfrm>
          </p:grpSpPr>
          <p:pic>
            <p:nvPicPr>
              <p:cNvPr id="28" name="Picture 27" descr="PaperPanel-Base.jpg"/>
              <p:cNvPicPr>
                <a:picLocks noChangeAspect="1"/>
              </p:cNvPicPr>
              <p:nvPr/>
            </p:nvPicPr>
            <p:blipFill>
              <a:blip r:embed="rId2"/>
              <a:stretch>
                <a:fillRect/>
              </a:stretch>
            </p:blipFill>
            <p:spPr>
              <a:xfrm>
                <a:off x="182880" y="173699"/>
                <a:ext cx="8778240" cy="6510602"/>
              </a:xfrm>
              <a:prstGeom prst="rect">
                <a:avLst/>
              </a:prstGeom>
              <a:noFill/>
              <a:ln w="12700">
                <a:noFill/>
              </a:ln>
              <a:effectLst>
                <a:outerShdw blurRad="63500" sx="101000" sy="101000" algn="ctr" rotWithShape="0">
                  <a:prstClr val="black">
                    <a:alpha val="40000"/>
                  </a:prstClr>
                </a:outerShdw>
              </a:effectLst>
              <a:scene3d>
                <a:camera prst="perspectiveFront" fov="4800000"/>
                <a:lightRig rig="threePt" dir="t"/>
              </a:scene3d>
            </p:spPr>
          </p:pic>
          <p:grpSp>
            <p:nvGrpSpPr>
              <p:cNvPr id="10" name="Group 10"/>
              <p:cNvGrpSpPr/>
              <p:nvPr/>
            </p:nvGrpSpPr>
            <p:grpSpPr>
              <a:xfrm>
                <a:off x="256032" y="237744"/>
                <a:ext cx="8622792" cy="6364224"/>
                <a:chOff x="247157" y="247430"/>
                <a:chExt cx="8622792" cy="6364224"/>
              </a:xfrm>
            </p:grpSpPr>
            <p:sp>
              <p:nvSpPr>
                <p:cNvPr id="30" name="Rectangle 29"/>
                <p:cNvSpPr>
                  <a:spLocks/>
                </p:cNvSpPr>
                <p:nvPr/>
              </p:nvSpPr>
              <p:spPr>
                <a:xfrm>
                  <a:off x="247157" y="247430"/>
                  <a:ext cx="8622792" cy="6364224"/>
                </a:xfrm>
                <a:prstGeom prst="rect">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smtClean="0"/>
              <a:t>Click to edit Master text styles</a:t>
            </a:r>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
        <p:nvSpPr>
          <p:cNvPr id="7" name="Slide Number Placeholder 6"/>
          <p:cNvSpPr>
            <a:spLocks noGrp="1"/>
          </p:cNvSpPr>
          <p:nvPr>
            <p:ph type="sldNum" sz="quarter" idx="12"/>
          </p:nvPr>
        </p:nvSpPr>
        <p:spPr/>
        <p:txBody>
          <a:bodyPr/>
          <a:lstStyle/>
          <a:p>
            <a:fld id="{1AE56A59-DE8D-F840-9A2F-1C694AD188A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r>
              <a:rPr lang="en-US" smtClean="0"/>
              <a:t>11/07/2013</a:t>
            </a:r>
            <a:endParaRPr lang="en-US"/>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r>
              <a:rPr lang="en-US" smtClean="0"/>
              <a:t>jlinn@brookings.edu</a:t>
            </a:r>
            <a:endParaRPr lang="en-US"/>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1AE56A59-DE8D-F840-9A2F-1C694AD188A7}"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Scal</a:t>
            </a:r>
            <a:endParaRPr lang="en-US" dirty="0"/>
          </a:p>
        </p:txBody>
      </p:sp>
      <p:pic>
        <p:nvPicPr>
          <p:cNvPr id="4" name="Picture 3"/>
          <p:cNvPicPr>
            <a:picLocks noChangeAspect="1"/>
          </p:cNvPicPr>
          <p:nvPr/>
        </p:nvPicPr>
        <p:blipFill>
          <a:blip r:embed="rId2"/>
          <a:stretch>
            <a:fillRect/>
          </a:stretch>
        </p:blipFill>
        <p:spPr>
          <a:xfrm>
            <a:off x="547153" y="363398"/>
            <a:ext cx="8110581" cy="5369204"/>
          </a:xfrm>
          <a:prstGeom prst="rect">
            <a:avLst/>
          </a:prstGeom>
        </p:spPr>
      </p:pic>
      <p:sp>
        <p:nvSpPr>
          <p:cNvPr id="8" name="Subtitle 7"/>
          <p:cNvSpPr>
            <a:spLocks noGrp="1"/>
          </p:cNvSpPr>
          <p:nvPr>
            <p:ph type="subTitle" idx="1"/>
          </p:nvPr>
        </p:nvSpPr>
        <p:spPr>
          <a:xfrm>
            <a:off x="694271" y="4307391"/>
            <a:ext cx="7743334" cy="1425212"/>
          </a:xfrm>
          <a:solidFill>
            <a:schemeClr val="bg1">
              <a:alpha val="51000"/>
            </a:schemeClr>
          </a:solidFill>
        </p:spPr>
        <p:txBody>
          <a:bodyPr>
            <a:noAutofit/>
          </a:bodyPr>
          <a:lstStyle/>
          <a:p>
            <a:r>
              <a:rPr lang="en-US" sz="4400" b="1" dirty="0" smtClean="0"/>
              <a:t>Scaling </a:t>
            </a:r>
            <a:r>
              <a:rPr lang="en-US" sz="4400" b="1" dirty="0" smtClean="0"/>
              <a:t>Up: An Approach and</a:t>
            </a:r>
          </a:p>
          <a:p>
            <a:r>
              <a:rPr lang="en-US" sz="4400" b="1" dirty="0" smtClean="0"/>
              <a:t>Lessons from Experience </a:t>
            </a:r>
            <a:endParaRPr lang="en-US" sz="4400" b="1" dirty="0"/>
          </a:p>
        </p:txBody>
      </p:sp>
      <p:sp>
        <p:nvSpPr>
          <p:cNvPr id="10" name="TextBox 9"/>
          <p:cNvSpPr txBox="1"/>
          <p:nvPr/>
        </p:nvSpPr>
        <p:spPr>
          <a:xfrm>
            <a:off x="547153" y="5784787"/>
            <a:ext cx="7709435" cy="646331"/>
          </a:xfrm>
          <a:prstGeom prst="rect">
            <a:avLst/>
          </a:prstGeom>
          <a:noFill/>
        </p:spPr>
        <p:txBody>
          <a:bodyPr wrap="square" rtlCol="0">
            <a:spAutoFit/>
          </a:bodyPr>
          <a:lstStyle/>
          <a:p>
            <a:r>
              <a:rPr lang="en-US" dirty="0" smtClean="0"/>
              <a:t>	Conference on Innovation for Inclusive Growth       February 10-12, 2015</a:t>
            </a:r>
          </a:p>
          <a:p>
            <a:r>
              <a:rPr lang="en-US" dirty="0" smtClean="0"/>
              <a:t>        New Delhi, India				 			        Johannes F. Linn</a:t>
            </a:r>
            <a:endParaRPr lang="en-US" dirty="0"/>
          </a:p>
        </p:txBody>
      </p:sp>
      <p:sp>
        <p:nvSpPr>
          <p:cNvPr id="6" name="TextBox 5"/>
          <p:cNvSpPr txBox="1"/>
          <p:nvPr/>
        </p:nvSpPr>
        <p:spPr>
          <a:xfrm>
            <a:off x="-1659467" y="3572933"/>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47131"/>
            <a:ext cx="8229600" cy="1067118"/>
          </a:xfrm>
        </p:spPr>
        <p:txBody>
          <a:bodyPr>
            <a:noAutofit/>
          </a:bodyPr>
          <a:lstStyle/>
          <a:p>
            <a:pPr algn="l"/>
            <a:r>
              <a:rPr lang="en-US" sz="4400" dirty="0" smtClean="0"/>
              <a:t>Scaling up pathway: Which drivers and spaces?</a:t>
            </a:r>
            <a:endParaRPr lang="en-US" sz="4400" dirty="0"/>
          </a:p>
        </p:txBody>
      </p:sp>
      <p:sp>
        <p:nvSpPr>
          <p:cNvPr id="3" name="Inhaltsplatzhalter 2"/>
          <p:cNvSpPr>
            <a:spLocks noGrp="1"/>
          </p:cNvSpPr>
          <p:nvPr>
            <p:ph idx="1"/>
          </p:nvPr>
        </p:nvSpPr>
        <p:spPr>
          <a:xfrm>
            <a:off x="457200" y="1573854"/>
            <a:ext cx="8229600" cy="5167514"/>
          </a:xfrm>
        </p:spPr>
        <p:txBody>
          <a:bodyPr/>
          <a:lstStyle/>
          <a:p>
            <a:pPr marL="0" indent="0">
              <a:buNone/>
            </a:pPr>
            <a:endParaRPr lang="de-DE" dirty="0" smtClean="0"/>
          </a:p>
          <a:p>
            <a:pPr lvl="1">
              <a:spcBef>
                <a:spcPts val="24"/>
              </a:spcBef>
              <a:buNone/>
            </a:pPr>
            <a:r>
              <a:rPr lang="de-DE" dirty="0"/>
              <a:t>	</a:t>
            </a:r>
            <a:r>
              <a:rPr lang="de-DE" dirty="0" smtClean="0"/>
              <a:t>	                </a:t>
            </a:r>
          </a:p>
          <a:p>
            <a:pPr lvl="1">
              <a:spcBef>
                <a:spcPts val="24"/>
              </a:spcBef>
              <a:buNone/>
            </a:pPr>
            <a:endParaRPr lang="de-DE" dirty="0" smtClean="0"/>
          </a:p>
          <a:p>
            <a:pPr lvl="1">
              <a:spcBef>
                <a:spcPts val="24"/>
              </a:spcBef>
              <a:buNone/>
            </a:pPr>
            <a:r>
              <a:rPr lang="de-DE" dirty="0" smtClean="0"/>
              <a:t>			</a:t>
            </a:r>
            <a:r>
              <a:rPr lang="en-US" dirty="0" smtClean="0"/>
              <a:t>		</a:t>
            </a:r>
          </a:p>
          <a:p>
            <a:pPr marL="0" indent="0">
              <a:buNone/>
            </a:pPr>
            <a:endParaRPr lang="en-US" dirty="0"/>
          </a:p>
        </p:txBody>
      </p:sp>
      <p:sp>
        <p:nvSpPr>
          <p:cNvPr id="4" name="Foliennummernplatzhalter 3"/>
          <p:cNvSpPr>
            <a:spLocks noGrp="1"/>
          </p:cNvSpPr>
          <p:nvPr>
            <p:ph type="sldNum" sz="quarter" idx="12"/>
          </p:nvPr>
        </p:nvSpPr>
        <p:spPr/>
        <p:txBody>
          <a:bodyPr/>
          <a:lstStyle/>
          <a:p>
            <a:pPr>
              <a:defRPr/>
            </a:pPr>
            <a:fld id="{FDE66EBB-F39A-489E-8612-B084022F6B99}" type="slidenum">
              <a:rPr lang="en-GB" smtClean="0"/>
              <a:pPr>
                <a:defRPr/>
              </a:pPr>
              <a:t>10</a:t>
            </a:fld>
            <a:endParaRPr lang="en-GB"/>
          </a:p>
        </p:txBody>
      </p:sp>
      <p:sp>
        <p:nvSpPr>
          <p:cNvPr id="5" name="Ellipse 4"/>
          <p:cNvSpPr/>
          <p:nvPr/>
        </p:nvSpPr>
        <p:spPr>
          <a:xfrm>
            <a:off x="457200" y="3140968"/>
            <a:ext cx="1666056" cy="17050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smtClean="0">
                <a:solidFill>
                  <a:srgbClr val="FF0000"/>
                </a:solidFill>
              </a:rPr>
              <a:t>Innovation</a:t>
            </a:r>
            <a:endParaRPr lang="de-DE" sz="1600" b="1" dirty="0">
              <a:solidFill>
                <a:srgbClr val="FF0000"/>
              </a:solidFill>
            </a:endParaRPr>
          </a:p>
        </p:txBody>
      </p:sp>
      <p:sp>
        <p:nvSpPr>
          <p:cNvPr id="6" name="Ellipse 5"/>
          <p:cNvSpPr/>
          <p:nvPr/>
        </p:nvSpPr>
        <p:spPr>
          <a:xfrm>
            <a:off x="5796136" y="2083834"/>
            <a:ext cx="3347864" cy="3722712"/>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Vision</a:t>
            </a:r>
            <a:r>
              <a:rPr lang="en-US" sz="3200" b="1" dirty="0" smtClean="0">
                <a:solidFill>
                  <a:schemeClr val="bg2">
                    <a:lumMod val="40000"/>
                    <a:lumOff val="60000"/>
                  </a:schemeClr>
                </a:solidFill>
              </a:rPr>
              <a:t> </a:t>
            </a:r>
            <a:r>
              <a:rPr lang="en-US" sz="3200" b="1" dirty="0" smtClean="0">
                <a:solidFill>
                  <a:srgbClr val="FF0000"/>
                </a:solidFill>
              </a:rPr>
              <a:t>of </a:t>
            </a:r>
          </a:p>
          <a:p>
            <a:pPr algn="ctr"/>
            <a:r>
              <a:rPr lang="en-US" sz="3200" b="1" dirty="0" smtClean="0">
                <a:solidFill>
                  <a:srgbClr val="FF0000"/>
                </a:solidFill>
              </a:rPr>
              <a:t>Scaled Up Program</a:t>
            </a:r>
            <a:endParaRPr lang="en-US" sz="3200" b="1" dirty="0">
              <a:solidFill>
                <a:srgbClr val="FF0000"/>
              </a:solidFill>
            </a:endParaRPr>
          </a:p>
        </p:txBody>
      </p:sp>
      <p:cxnSp>
        <p:nvCxnSpPr>
          <p:cNvPr id="8" name="Gerade Verbindung mit Pfeil 7"/>
          <p:cNvCxnSpPr/>
          <p:nvPr/>
        </p:nvCxnSpPr>
        <p:spPr>
          <a:xfrm>
            <a:off x="2087724" y="3990386"/>
            <a:ext cx="4008276" cy="1140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a:off x="2138536" y="3990386"/>
            <a:ext cx="3657600" cy="5166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2138536" y="3668819"/>
            <a:ext cx="3657600" cy="3215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2138536" y="2999786"/>
            <a:ext cx="38862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ichtungspfeil 19"/>
          <p:cNvSpPr/>
          <p:nvPr/>
        </p:nvSpPr>
        <p:spPr>
          <a:xfrm>
            <a:off x="1219200" y="1709318"/>
            <a:ext cx="5943600" cy="821267"/>
          </a:xfrm>
          <a:prstGeom prst="homePlate">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Drivers</a:t>
            </a:r>
            <a:r>
              <a:rPr lang="en-US" sz="2400" dirty="0" smtClean="0">
                <a:solidFill>
                  <a:schemeClr val="bg1"/>
                </a:solidFill>
              </a:rPr>
              <a:t> </a:t>
            </a:r>
            <a:r>
              <a:rPr lang="en-US" dirty="0" smtClean="0">
                <a:solidFill>
                  <a:schemeClr val="bg1"/>
                </a:solidFill>
              </a:rPr>
              <a:t>(champions, incentives, market or community demand, etc.)</a:t>
            </a:r>
            <a:r>
              <a:rPr lang="de-DE" dirty="0" smtClean="0">
                <a:solidFill>
                  <a:schemeClr val="bg1"/>
                </a:solidFill>
              </a:rPr>
              <a:t> </a:t>
            </a:r>
            <a:endParaRPr lang="de-DE" dirty="0">
              <a:solidFill>
                <a:schemeClr val="bg1"/>
              </a:solidFill>
            </a:endParaRPr>
          </a:p>
        </p:txBody>
      </p:sp>
      <p:sp>
        <p:nvSpPr>
          <p:cNvPr id="12" name="Date Placeholder 11"/>
          <p:cNvSpPr>
            <a:spLocks noGrp="1"/>
          </p:cNvSpPr>
          <p:nvPr>
            <p:ph type="dt" sz="half" idx="10"/>
          </p:nvPr>
        </p:nvSpPr>
        <p:spPr/>
        <p:txBody>
          <a:bodyPr/>
          <a:lstStyle/>
          <a:p>
            <a:r>
              <a:rPr lang="en-US" smtClean="0"/>
              <a:t>11/07/2013</a:t>
            </a:r>
            <a:endParaRPr lang="en-US"/>
          </a:p>
        </p:txBody>
      </p:sp>
      <p:sp>
        <p:nvSpPr>
          <p:cNvPr id="14" name="Footer Placeholder 13"/>
          <p:cNvSpPr>
            <a:spLocks noGrp="1"/>
          </p:cNvSpPr>
          <p:nvPr>
            <p:ph type="ftr" sz="quarter" idx="11"/>
          </p:nvPr>
        </p:nvSpPr>
        <p:spPr/>
        <p:txBody>
          <a:bodyPr/>
          <a:lstStyle/>
          <a:p>
            <a:r>
              <a:rPr lang="en-US" smtClean="0"/>
              <a:t>jlinn@brookings.edu</a:t>
            </a:r>
            <a:endParaRPr lang="en-US"/>
          </a:p>
        </p:txBody>
      </p:sp>
      <p:sp>
        <p:nvSpPr>
          <p:cNvPr id="16" name="Richtungspfeil 19"/>
          <p:cNvSpPr/>
          <p:nvPr/>
        </p:nvSpPr>
        <p:spPr>
          <a:xfrm>
            <a:off x="1524000" y="5806546"/>
            <a:ext cx="5943600" cy="821267"/>
          </a:xfrm>
          <a:prstGeom prst="homePlat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Monitor and Evaluate</a:t>
            </a:r>
            <a:endParaRPr lang="de-DE" dirty="0">
              <a:solidFill>
                <a:schemeClr val="bg1"/>
              </a:solidFill>
            </a:endParaRPr>
          </a:p>
        </p:txBody>
      </p:sp>
      <p:sp>
        <p:nvSpPr>
          <p:cNvPr id="19" name="Rectangle 18"/>
          <p:cNvSpPr/>
          <p:nvPr/>
        </p:nvSpPr>
        <p:spPr>
          <a:xfrm>
            <a:off x="2462105" y="2793999"/>
            <a:ext cx="3125893" cy="25908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1986132" y="2536115"/>
            <a:ext cx="4047066" cy="2739211"/>
          </a:xfrm>
          <a:prstGeom prst="rect">
            <a:avLst/>
          </a:prstGeom>
        </p:spPr>
        <p:txBody>
          <a:bodyPr wrap="square">
            <a:spAutoFit/>
          </a:bodyPr>
          <a:lstStyle/>
          <a:p>
            <a:pPr lvl="1">
              <a:spcBef>
                <a:spcPts val="24"/>
              </a:spcBef>
              <a:buNone/>
            </a:pPr>
            <a:endParaRPr lang="de-DE" dirty="0" smtClean="0"/>
          </a:p>
          <a:p>
            <a:pPr lvl="1">
              <a:spcBef>
                <a:spcPts val="24"/>
              </a:spcBef>
              <a:buNone/>
            </a:pPr>
            <a:r>
              <a:rPr lang="de-DE" dirty="0" smtClean="0"/>
              <a:t> </a:t>
            </a:r>
            <a:r>
              <a:rPr lang="en-US" sz="2800" b="1" dirty="0" smtClean="0"/>
              <a:t>Spaces</a:t>
            </a:r>
            <a:r>
              <a:rPr lang="en-US" sz="2600" dirty="0" smtClean="0"/>
              <a:t> </a:t>
            </a:r>
            <a:r>
              <a:rPr lang="en-US" dirty="0" smtClean="0"/>
              <a:t>(enabling factors)</a:t>
            </a:r>
          </a:p>
          <a:p>
            <a:pPr lvl="1">
              <a:spcBef>
                <a:spcPts val="24"/>
              </a:spcBef>
              <a:buNone/>
            </a:pPr>
            <a:r>
              <a:rPr lang="en-US" dirty="0" smtClean="0"/>
              <a:t>	</a:t>
            </a:r>
            <a:r>
              <a:rPr lang="en-US" dirty="0" smtClean="0">
                <a:solidFill>
                  <a:schemeClr val="bg1"/>
                </a:solidFill>
              </a:rPr>
              <a:t>Fiscal and Financial</a:t>
            </a:r>
          </a:p>
          <a:p>
            <a:pPr lvl="2"/>
            <a:r>
              <a:rPr lang="en-US" dirty="0" smtClean="0">
                <a:solidFill>
                  <a:schemeClr val="bg1"/>
                </a:solidFill>
              </a:rPr>
              <a:t>Institutional</a:t>
            </a:r>
          </a:p>
          <a:p>
            <a:pPr lvl="2"/>
            <a:r>
              <a:rPr lang="en-US" dirty="0" smtClean="0">
                <a:solidFill>
                  <a:schemeClr val="bg1"/>
                </a:solidFill>
              </a:rPr>
              <a:t>Policies</a:t>
            </a:r>
          </a:p>
          <a:p>
            <a:pPr lvl="2"/>
            <a:r>
              <a:rPr lang="en-US" dirty="0" err="1" smtClean="0">
                <a:solidFill>
                  <a:schemeClr val="bg1"/>
                </a:solidFill>
              </a:rPr>
              <a:t>Politcal</a:t>
            </a:r>
            <a:endParaRPr lang="en-US" dirty="0" smtClean="0">
              <a:solidFill>
                <a:schemeClr val="bg1"/>
              </a:solidFill>
            </a:endParaRPr>
          </a:p>
          <a:p>
            <a:pPr lvl="2"/>
            <a:r>
              <a:rPr lang="en-US" dirty="0" smtClean="0">
                <a:solidFill>
                  <a:schemeClr val="bg1"/>
                </a:solidFill>
              </a:rPr>
              <a:t>Environment</a:t>
            </a:r>
          </a:p>
          <a:p>
            <a:pPr lvl="2"/>
            <a:r>
              <a:rPr lang="en-US" dirty="0" smtClean="0">
                <a:solidFill>
                  <a:schemeClr val="bg1"/>
                </a:solidFill>
              </a:rPr>
              <a:t>Partnership</a:t>
            </a:r>
          </a:p>
          <a:p>
            <a:pPr lvl="2"/>
            <a:r>
              <a:rPr lang="en-US" dirty="0" smtClean="0">
                <a:solidFill>
                  <a:schemeClr val="bg1"/>
                </a:solidFill>
              </a:rPr>
              <a:t>Etc</a:t>
            </a:r>
            <a:endParaRPr lang="en-US" dirty="0">
              <a:solidFill>
                <a:schemeClr val="bg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13962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4158"/>
            <a:ext cx="7806266" cy="1339850"/>
          </a:xfrm>
        </p:spPr>
        <p:txBody>
          <a:bodyPr>
            <a:noAutofit/>
          </a:bodyPr>
          <a:lstStyle/>
          <a:p>
            <a:r>
              <a:rPr lang="en-US" sz="3600" dirty="0" smtClean="0"/>
              <a:t>A multi-year, multi-project programmatic approach to scaling up</a:t>
            </a:r>
            <a:endParaRPr lang="en-US" sz="3600"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11</a:t>
            </a:fld>
            <a:endParaRPr lang="en-US"/>
          </a:p>
        </p:txBody>
      </p:sp>
      <p:pic>
        <p:nvPicPr>
          <p:cNvPr id="9" name="Picture 8"/>
          <p:cNvPicPr/>
          <p:nvPr/>
        </p:nvPicPr>
        <p:blipFill>
          <a:blip r:embed="rId2"/>
          <a:srcRect/>
          <a:stretch>
            <a:fillRect/>
          </a:stretch>
        </p:blipFill>
        <p:spPr bwMode="auto">
          <a:xfrm>
            <a:off x="1920250" y="1862667"/>
            <a:ext cx="5225618" cy="44936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12</a:t>
            </a:fld>
            <a:endParaRPr lang="en-US"/>
          </a:p>
        </p:txBody>
      </p:sp>
      <p:sp>
        <p:nvSpPr>
          <p:cNvPr id="2" name="Title 1"/>
          <p:cNvSpPr>
            <a:spLocks noGrp="1"/>
          </p:cNvSpPr>
          <p:nvPr>
            <p:ph type="title" idx="4294967295"/>
          </p:nvPr>
        </p:nvSpPr>
        <p:spPr>
          <a:xfrm>
            <a:off x="968905" y="2065867"/>
            <a:ext cx="7345362" cy="1339850"/>
          </a:xfrm>
        </p:spPr>
        <p:txBody>
          <a:bodyPr/>
          <a:lstStyle/>
          <a:p>
            <a:r>
              <a:rPr lang="en-US" dirty="0" smtClean="0"/>
              <a:t>An Example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7414" y="244158"/>
            <a:ext cx="7638061" cy="1339850"/>
          </a:xfrm>
        </p:spPr>
        <p:txBody>
          <a:bodyPr>
            <a:noAutofit/>
          </a:bodyPr>
          <a:lstStyle/>
          <a:p>
            <a:pPr algn="l">
              <a:defRPr/>
            </a:pPr>
            <a:r>
              <a:rPr lang="en-US" sz="4400" dirty="0" smtClean="0"/>
              <a:t>Highland area development in </a:t>
            </a:r>
            <a:r>
              <a:rPr lang="en-US" sz="4400" dirty="0" smtClean="0"/>
              <a:t>Peru</a:t>
            </a:r>
            <a:endParaRPr lang="en-US" sz="4400" dirty="0"/>
          </a:p>
        </p:txBody>
      </p:sp>
      <p:sp>
        <p:nvSpPr>
          <p:cNvPr id="3" name="Content Placeholder 2"/>
          <p:cNvSpPr>
            <a:spLocks noGrp="1"/>
          </p:cNvSpPr>
          <p:nvPr>
            <p:ph idx="1"/>
          </p:nvPr>
        </p:nvSpPr>
        <p:spPr>
          <a:xfrm>
            <a:off x="779463" y="1967440"/>
            <a:ext cx="7581900" cy="4164013"/>
          </a:xfrm>
          <a:solidFill>
            <a:schemeClr val="bg1"/>
          </a:solidFill>
        </p:spPr>
        <p:txBody>
          <a:bodyPr>
            <a:normAutofit/>
          </a:bodyPr>
          <a:lstStyle/>
          <a:p>
            <a:pPr>
              <a:spcBef>
                <a:spcPts val="0"/>
              </a:spcBef>
              <a:buClr>
                <a:schemeClr val="bg2">
                  <a:lumMod val="50000"/>
                </a:schemeClr>
              </a:buClr>
              <a:defRPr/>
            </a:pPr>
            <a:r>
              <a:rPr lang="en-US" b="0" dirty="0" smtClean="0"/>
              <a:t>8 IFAD loans since 1980 for rural poverty reduction through  successive area-based projects </a:t>
            </a:r>
            <a:endParaRPr lang="en-US" b="0" dirty="0" smtClean="0">
              <a:solidFill>
                <a:schemeClr val="bg2">
                  <a:lumMod val="50000"/>
                </a:schemeClr>
              </a:solidFill>
            </a:endParaRPr>
          </a:p>
          <a:p>
            <a:pPr lvl="1">
              <a:spcBef>
                <a:spcPts val="0"/>
              </a:spcBef>
              <a:buClr>
                <a:schemeClr val="bg2">
                  <a:lumMod val="50000"/>
                </a:schemeClr>
              </a:buClr>
              <a:defRPr/>
            </a:pPr>
            <a:r>
              <a:rPr lang="en-US" b="0" dirty="0" smtClean="0"/>
              <a:t>&gt;150,000 rural households, 30% of highland communities</a:t>
            </a:r>
          </a:p>
          <a:p>
            <a:pPr>
              <a:spcBef>
                <a:spcPts val="1000"/>
              </a:spcBef>
              <a:buClr>
                <a:schemeClr val="bg2">
                  <a:lumMod val="50000"/>
                </a:schemeClr>
              </a:buClr>
              <a:defRPr/>
            </a:pPr>
            <a:r>
              <a:rPr lang="en-US" b="0" dirty="0" smtClean="0"/>
              <a:t>Multi-dimensional scaling up</a:t>
            </a:r>
          </a:p>
          <a:p>
            <a:pPr lvl="1">
              <a:spcBef>
                <a:spcPts val="0"/>
              </a:spcBef>
              <a:buClr>
                <a:schemeClr val="bg2">
                  <a:lumMod val="50000"/>
                </a:schemeClr>
              </a:buClr>
              <a:defRPr/>
            </a:pPr>
            <a:r>
              <a:rPr lang="en-US" b="0" dirty="0" smtClean="0"/>
              <a:t>Geographic</a:t>
            </a:r>
          </a:p>
        </p:txBody>
      </p:sp>
      <p:sp>
        <p:nvSpPr>
          <p:cNvPr id="4" name="Date Placeholder 3"/>
          <p:cNvSpPr>
            <a:spLocks noGrp="1"/>
          </p:cNvSpPr>
          <p:nvPr>
            <p:ph type="dt" sz="quarter" idx="10"/>
          </p:nvPr>
        </p:nvSpPr>
        <p:spPr/>
        <p:txBody>
          <a:bodyPr/>
          <a:lstStyle/>
          <a:p>
            <a:pPr>
              <a:defRPr/>
            </a:pPr>
            <a:r>
              <a:rPr lang="en-US" smtClean="0"/>
              <a:t>11/07/2013</a:t>
            </a:r>
            <a:endParaRPr lang="en-US"/>
          </a:p>
        </p:txBody>
      </p:sp>
      <p:sp>
        <p:nvSpPr>
          <p:cNvPr id="5" name="Footer Placeholder 4"/>
          <p:cNvSpPr>
            <a:spLocks noGrp="1"/>
          </p:cNvSpPr>
          <p:nvPr>
            <p:ph type="ftr" sz="quarter" idx="11"/>
          </p:nvPr>
        </p:nvSpPr>
        <p:spPr/>
        <p:txBody>
          <a:bodyPr/>
          <a:lstStyle/>
          <a:p>
            <a:pPr>
              <a:defRPr/>
            </a:pPr>
            <a:r>
              <a:rPr lang="en-US" smtClean="0"/>
              <a:t>jlinn@brookings.edu</a:t>
            </a:r>
            <a:endParaRPr lang="en-US"/>
          </a:p>
        </p:txBody>
      </p:sp>
      <p:sp>
        <p:nvSpPr>
          <p:cNvPr id="6" name="Slide Number Placeholder 5"/>
          <p:cNvSpPr>
            <a:spLocks noGrp="1"/>
          </p:cNvSpPr>
          <p:nvPr>
            <p:ph type="sldNum" sz="quarter" idx="12"/>
          </p:nvPr>
        </p:nvSpPr>
        <p:spPr/>
        <p:txBody>
          <a:bodyPr/>
          <a:lstStyle/>
          <a:p>
            <a:pPr>
              <a:defRPr/>
            </a:pPr>
            <a:fld id="{E03FD4CE-9738-7442-8FE4-6EE7F5B59B0E}" type="slidenum">
              <a:rPr lang="en-US" smtClean="0"/>
              <a:pPr>
                <a:defRPr/>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el 1"/>
          <p:cNvSpPr>
            <a:spLocks noGrp="1"/>
          </p:cNvSpPr>
          <p:nvPr>
            <p:ph type="title" idx="4294967295"/>
          </p:nvPr>
        </p:nvSpPr>
        <p:spPr>
          <a:xfrm>
            <a:off x="468313" y="262308"/>
            <a:ext cx="8229600" cy="880691"/>
          </a:xfrm>
        </p:spPr>
        <p:txBody>
          <a:bodyPr>
            <a:normAutofit/>
          </a:bodyPr>
          <a:lstStyle/>
          <a:p>
            <a:pPr eaLnBrk="1" hangingPunct="1">
              <a:lnSpc>
                <a:spcPts val="2200"/>
              </a:lnSpc>
            </a:pPr>
            <a:r>
              <a:rPr lang="en-US" sz="3600" dirty="0" smtClean="0">
                <a:cs typeface="MS PGothic" pitchFamily="34" charset="-128"/>
              </a:rPr>
              <a:t>Peru: Geographical expansion</a:t>
            </a:r>
            <a:endParaRPr lang="en-US" sz="3600" dirty="0">
              <a:cs typeface="MS PGothic" pitchFamily="34" charset="-128"/>
            </a:endParaRPr>
          </a:p>
        </p:txBody>
      </p:sp>
      <p:pic>
        <p:nvPicPr>
          <p:cNvPr id="15363" name="Picture 3"/>
          <p:cNvPicPr>
            <a:picLocks noChangeAspect="1"/>
          </p:cNvPicPr>
          <p:nvPr/>
        </p:nvPicPr>
        <p:blipFill>
          <a:blip r:embed="rId3"/>
          <a:srcRect/>
          <a:stretch>
            <a:fillRect/>
          </a:stretch>
        </p:blipFill>
        <p:spPr bwMode="auto">
          <a:xfrm>
            <a:off x="371678" y="1143000"/>
            <a:ext cx="8359787" cy="5269859"/>
          </a:xfrm>
          <a:prstGeom prst="rect">
            <a:avLst/>
          </a:prstGeom>
          <a:noFill/>
          <a:ln w="9525">
            <a:noFill/>
            <a:miter lim="800000"/>
            <a:headEnd/>
            <a:tailEnd/>
          </a:ln>
        </p:spPr>
      </p:pic>
      <p:sp>
        <p:nvSpPr>
          <p:cNvPr id="5" name="Date Placeholder 4"/>
          <p:cNvSpPr>
            <a:spLocks noGrp="1"/>
          </p:cNvSpPr>
          <p:nvPr>
            <p:ph type="dt" sz="half" idx="10"/>
          </p:nvPr>
        </p:nvSpPr>
        <p:spPr/>
        <p:txBody>
          <a:bodyPr/>
          <a:lstStyle/>
          <a:p>
            <a:r>
              <a:rPr lang="en-US" smtClean="0"/>
              <a:t>11/07/2013</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14</a:t>
            </a:fld>
            <a:endParaRPr lang="en-US"/>
          </a:p>
        </p:txBody>
      </p:sp>
      <p:sp>
        <p:nvSpPr>
          <p:cNvPr id="7" name="Footer Placeholder 6"/>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el 1"/>
          <p:cNvSpPr>
            <a:spLocks noGrp="1"/>
          </p:cNvSpPr>
          <p:nvPr>
            <p:ph type="title" idx="4294967295"/>
          </p:nvPr>
        </p:nvSpPr>
        <p:spPr>
          <a:xfrm>
            <a:off x="468313" y="248502"/>
            <a:ext cx="8229600" cy="894497"/>
          </a:xfrm>
        </p:spPr>
        <p:txBody>
          <a:bodyPr>
            <a:normAutofit/>
          </a:bodyPr>
          <a:lstStyle/>
          <a:p>
            <a:pPr>
              <a:lnSpc>
                <a:spcPts val="2200"/>
              </a:lnSpc>
            </a:pPr>
            <a:r>
              <a:rPr lang="en-US" sz="3600" dirty="0" smtClean="0">
                <a:cs typeface="MS PGothic" pitchFamily="34" charset="-128"/>
              </a:rPr>
              <a:t>Peru: Geographical expansion</a:t>
            </a:r>
            <a:endParaRPr lang="de-DE" sz="3600" b="1" dirty="0">
              <a:cs typeface="MS PGothic" pitchFamily="34" charset="-128"/>
            </a:endParaRPr>
          </a:p>
        </p:txBody>
      </p:sp>
      <p:pic>
        <p:nvPicPr>
          <p:cNvPr id="17411" name="Picture 3"/>
          <p:cNvPicPr>
            <a:picLocks noChangeAspect="1"/>
          </p:cNvPicPr>
          <p:nvPr/>
        </p:nvPicPr>
        <p:blipFill>
          <a:blip r:embed="rId3"/>
          <a:srcRect/>
          <a:stretch>
            <a:fillRect/>
          </a:stretch>
        </p:blipFill>
        <p:spPr bwMode="auto">
          <a:xfrm>
            <a:off x="317164" y="1143000"/>
            <a:ext cx="8491189" cy="5352693"/>
          </a:xfrm>
          <a:prstGeom prst="rect">
            <a:avLst/>
          </a:prstGeom>
          <a:noFill/>
          <a:ln w="9525">
            <a:noFill/>
            <a:miter lim="800000"/>
            <a:headEnd/>
            <a:tailEnd/>
          </a:ln>
        </p:spPr>
      </p:pic>
      <p:sp>
        <p:nvSpPr>
          <p:cNvPr id="4" name="Date Placeholder 3"/>
          <p:cNvSpPr>
            <a:spLocks noGrp="1"/>
          </p:cNvSpPr>
          <p:nvPr>
            <p:ph type="dt" sz="half" idx="10"/>
          </p:nvPr>
        </p:nvSpPr>
        <p:spPr/>
        <p:txBody>
          <a:bodyPr/>
          <a:lstStyle/>
          <a:p>
            <a:r>
              <a:rPr lang="en-US" smtClean="0"/>
              <a:t>11/07/2013</a:t>
            </a:r>
            <a:endParaRPr lang="en-US"/>
          </a:p>
        </p:txBody>
      </p:sp>
      <p:sp>
        <p:nvSpPr>
          <p:cNvPr id="5" name="Slide Number Placeholder 4"/>
          <p:cNvSpPr>
            <a:spLocks noGrp="1"/>
          </p:cNvSpPr>
          <p:nvPr>
            <p:ph type="sldNum" sz="quarter" idx="12"/>
          </p:nvPr>
        </p:nvSpPr>
        <p:spPr/>
        <p:txBody>
          <a:bodyPr/>
          <a:lstStyle/>
          <a:p>
            <a:fld id="{1AE56A59-DE8D-F840-9A2F-1C694AD188A7}" type="slidenum">
              <a:rPr lang="en-US" smtClean="0"/>
              <a:pPr/>
              <a:t>15</a:t>
            </a:fld>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el 1"/>
          <p:cNvSpPr>
            <a:spLocks noGrp="1"/>
          </p:cNvSpPr>
          <p:nvPr>
            <p:ph type="title" idx="4294967295"/>
          </p:nvPr>
        </p:nvSpPr>
        <p:spPr>
          <a:xfrm>
            <a:off x="468313" y="248502"/>
            <a:ext cx="8229600" cy="894497"/>
          </a:xfrm>
        </p:spPr>
        <p:txBody>
          <a:bodyPr>
            <a:normAutofit/>
          </a:bodyPr>
          <a:lstStyle/>
          <a:p>
            <a:pPr>
              <a:lnSpc>
                <a:spcPts val="2200"/>
              </a:lnSpc>
            </a:pPr>
            <a:r>
              <a:rPr lang="en-US" sz="3600" dirty="0" smtClean="0">
                <a:cs typeface="MS PGothic" pitchFamily="34" charset="-128"/>
              </a:rPr>
              <a:t>Peru: Geographical expansion</a:t>
            </a:r>
            <a:endParaRPr lang="de-DE" sz="3600" b="1" dirty="0">
              <a:cs typeface="MS PGothic" pitchFamily="34" charset="-128"/>
            </a:endParaRPr>
          </a:p>
        </p:txBody>
      </p:sp>
      <p:pic>
        <p:nvPicPr>
          <p:cNvPr id="19459" name="Picture 3"/>
          <p:cNvPicPr>
            <a:picLocks noChangeAspect="1"/>
          </p:cNvPicPr>
          <p:nvPr/>
        </p:nvPicPr>
        <p:blipFill>
          <a:blip r:embed="rId3"/>
          <a:srcRect/>
          <a:stretch>
            <a:fillRect/>
          </a:stretch>
        </p:blipFill>
        <p:spPr bwMode="auto">
          <a:xfrm>
            <a:off x="289903" y="1152880"/>
            <a:ext cx="8532444" cy="5378699"/>
          </a:xfrm>
          <a:prstGeom prst="rect">
            <a:avLst/>
          </a:prstGeom>
          <a:noFill/>
          <a:ln w="9525">
            <a:noFill/>
            <a:miter lim="800000"/>
            <a:headEnd/>
            <a:tailEnd/>
          </a:ln>
        </p:spPr>
      </p:pic>
      <p:sp>
        <p:nvSpPr>
          <p:cNvPr id="5" name="Date Placeholder 4"/>
          <p:cNvSpPr>
            <a:spLocks noGrp="1"/>
          </p:cNvSpPr>
          <p:nvPr>
            <p:ph type="dt" sz="half" idx="10"/>
          </p:nvPr>
        </p:nvSpPr>
        <p:spPr/>
        <p:txBody>
          <a:bodyPr/>
          <a:lstStyle/>
          <a:p>
            <a:r>
              <a:rPr lang="en-US" smtClean="0"/>
              <a:t>11/07/2013</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16</a:t>
            </a:fld>
            <a:endParaRPr lang="en-US"/>
          </a:p>
        </p:txBody>
      </p:sp>
      <p:sp>
        <p:nvSpPr>
          <p:cNvPr id="7" name="Footer Placeholder 6"/>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el 1"/>
          <p:cNvSpPr>
            <a:spLocks noGrp="1"/>
          </p:cNvSpPr>
          <p:nvPr>
            <p:ph type="title" idx="4294967295"/>
          </p:nvPr>
        </p:nvSpPr>
        <p:spPr>
          <a:xfrm>
            <a:off x="468313" y="303726"/>
            <a:ext cx="8229600" cy="839274"/>
          </a:xfrm>
        </p:spPr>
        <p:txBody>
          <a:bodyPr>
            <a:normAutofit/>
          </a:bodyPr>
          <a:lstStyle/>
          <a:p>
            <a:pPr>
              <a:lnSpc>
                <a:spcPts val="2200"/>
              </a:lnSpc>
            </a:pPr>
            <a:r>
              <a:rPr lang="en-US" sz="3600" dirty="0" smtClean="0">
                <a:cs typeface="MS PGothic" pitchFamily="34" charset="-128"/>
              </a:rPr>
              <a:t>Peru: Geographical expansion</a:t>
            </a:r>
            <a:endParaRPr lang="de-DE" sz="3600" b="1" dirty="0">
              <a:cs typeface="MS PGothic" pitchFamily="34" charset="-128"/>
            </a:endParaRPr>
          </a:p>
        </p:txBody>
      </p:sp>
      <p:pic>
        <p:nvPicPr>
          <p:cNvPr id="21507" name="Picture 3"/>
          <p:cNvPicPr>
            <a:picLocks noChangeAspect="1"/>
          </p:cNvPicPr>
          <p:nvPr/>
        </p:nvPicPr>
        <p:blipFill>
          <a:blip r:embed="rId3"/>
          <a:srcRect/>
          <a:stretch>
            <a:fillRect/>
          </a:stretch>
        </p:blipFill>
        <p:spPr bwMode="auto">
          <a:xfrm>
            <a:off x="289903" y="1129194"/>
            <a:ext cx="8504645" cy="5361175"/>
          </a:xfrm>
          <a:prstGeom prst="rect">
            <a:avLst/>
          </a:prstGeom>
          <a:noFill/>
          <a:ln w="9525">
            <a:noFill/>
            <a:miter lim="800000"/>
            <a:headEnd/>
            <a:tailEnd/>
          </a:ln>
        </p:spPr>
      </p:pic>
      <p:sp>
        <p:nvSpPr>
          <p:cNvPr id="4" name="Date Placeholder 3"/>
          <p:cNvSpPr>
            <a:spLocks noGrp="1"/>
          </p:cNvSpPr>
          <p:nvPr>
            <p:ph type="dt" sz="half" idx="10"/>
          </p:nvPr>
        </p:nvSpPr>
        <p:spPr/>
        <p:txBody>
          <a:bodyPr/>
          <a:lstStyle/>
          <a:p>
            <a:r>
              <a:rPr lang="en-US" smtClean="0"/>
              <a:t>11/07/2013</a:t>
            </a:r>
            <a:endParaRPr lang="en-US"/>
          </a:p>
        </p:txBody>
      </p:sp>
      <p:sp>
        <p:nvSpPr>
          <p:cNvPr id="5" name="Slide Number Placeholder 4"/>
          <p:cNvSpPr>
            <a:spLocks noGrp="1"/>
          </p:cNvSpPr>
          <p:nvPr>
            <p:ph type="sldNum" sz="quarter" idx="12"/>
          </p:nvPr>
        </p:nvSpPr>
        <p:spPr/>
        <p:txBody>
          <a:bodyPr/>
          <a:lstStyle/>
          <a:p>
            <a:fld id="{1AE56A59-DE8D-F840-9A2F-1C694AD188A7}" type="slidenum">
              <a:rPr lang="en-US" smtClean="0"/>
              <a:pPr/>
              <a:t>17</a:t>
            </a:fld>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el 1"/>
          <p:cNvSpPr>
            <a:spLocks noGrp="1"/>
          </p:cNvSpPr>
          <p:nvPr>
            <p:ph type="title" idx="4294967295"/>
          </p:nvPr>
        </p:nvSpPr>
        <p:spPr>
          <a:xfrm>
            <a:off x="468313" y="289920"/>
            <a:ext cx="8229600" cy="853080"/>
          </a:xfrm>
        </p:spPr>
        <p:txBody>
          <a:bodyPr>
            <a:normAutofit/>
          </a:bodyPr>
          <a:lstStyle/>
          <a:p>
            <a:pPr>
              <a:lnSpc>
                <a:spcPts val="2200"/>
              </a:lnSpc>
            </a:pPr>
            <a:r>
              <a:rPr lang="en-US" sz="3600" dirty="0" smtClean="0">
                <a:cs typeface="MS PGothic" pitchFamily="34" charset="-128"/>
              </a:rPr>
              <a:t>Peru: Geographical expansion</a:t>
            </a:r>
            <a:endParaRPr lang="de-DE" sz="3600" b="1" dirty="0">
              <a:cs typeface="MS PGothic" pitchFamily="34" charset="-128"/>
            </a:endParaRPr>
          </a:p>
        </p:txBody>
      </p:sp>
      <p:pic>
        <p:nvPicPr>
          <p:cNvPr id="23555" name="Picture 3"/>
          <p:cNvPicPr>
            <a:picLocks noChangeAspect="1"/>
          </p:cNvPicPr>
          <p:nvPr/>
        </p:nvPicPr>
        <p:blipFill>
          <a:blip r:embed="rId3"/>
          <a:srcRect/>
          <a:stretch>
            <a:fillRect/>
          </a:stretch>
        </p:blipFill>
        <p:spPr bwMode="auto">
          <a:xfrm>
            <a:off x="358927" y="1154014"/>
            <a:ext cx="8408011" cy="5300259"/>
          </a:xfrm>
          <a:prstGeom prst="rect">
            <a:avLst/>
          </a:prstGeom>
          <a:noFill/>
          <a:ln w="9525">
            <a:noFill/>
            <a:miter lim="800000"/>
            <a:headEnd/>
            <a:tailEnd/>
          </a:ln>
        </p:spPr>
      </p:pic>
      <p:sp>
        <p:nvSpPr>
          <p:cNvPr id="4" name="Date Placeholder 3"/>
          <p:cNvSpPr>
            <a:spLocks noGrp="1"/>
          </p:cNvSpPr>
          <p:nvPr>
            <p:ph type="dt" sz="half" idx="10"/>
          </p:nvPr>
        </p:nvSpPr>
        <p:spPr/>
        <p:txBody>
          <a:bodyPr/>
          <a:lstStyle/>
          <a:p>
            <a:r>
              <a:rPr lang="en-US" smtClean="0"/>
              <a:t>11/07/2013</a:t>
            </a:r>
            <a:endParaRPr lang="en-US"/>
          </a:p>
        </p:txBody>
      </p:sp>
      <p:sp>
        <p:nvSpPr>
          <p:cNvPr id="5" name="Slide Number Placeholder 4"/>
          <p:cNvSpPr>
            <a:spLocks noGrp="1"/>
          </p:cNvSpPr>
          <p:nvPr>
            <p:ph type="sldNum" sz="quarter" idx="12"/>
          </p:nvPr>
        </p:nvSpPr>
        <p:spPr/>
        <p:txBody>
          <a:bodyPr/>
          <a:lstStyle/>
          <a:p>
            <a:fld id="{1AE56A59-DE8D-F840-9A2F-1C694AD188A7}" type="slidenum">
              <a:rPr lang="en-US" smtClean="0"/>
              <a:pPr/>
              <a:t>18</a:t>
            </a:fld>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7414" y="244158"/>
            <a:ext cx="7638061" cy="1339850"/>
          </a:xfrm>
        </p:spPr>
        <p:txBody>
          <a:bodyPr>
            <a:noAutofit/>
          </a:bodyPr>
          <a:lstStyle/>
          <a:p>
            <a:pPr algn="l">
              <a:defRPr/>
            </a:pPr>
            <a:r>
              <a:rPr lang="en-US" sz="4400" dirty="0" smtClean="0"/>
              <a:t>An example: Highland area development in </a:t>
            </a:r>
            <a:r>
              <a:rPr lang="en-US" sz="4400" dirty="0" smtClean="0"/>
              <a:t>Peru</a:t>
            </a:r>
            <a:endParaRPr lang="en-US" sz="4400" dirty="0"/>
          </a:p>
        </p:txBody>
      </p:sp>
      <p:sp>
        <p:nvSpPr>
          <p:cNvPr id="3" name="Content Placeholder 2"/>
          <p:cNvSpPr>
            <a:spLocks noGrp="1"/>
          </p:cNvSpPr>
          <p:nvPr>
            <p:ph idx="1"/>
          </p:nvPr>
        </p:nvSpPr>
        <p:spPr>
          <a:xfrm>
            <a:off x="779463" y="1967440"/>
            <a:ext cx="7581900" cy="4164013"/>
          </a:xfrm>
          <a:solidFill>
            <a:schemeClr val="bg1"/>
          </a:solidFill>
        </p:spPr>
        <p:txBody>
          <a:bodyPr>
            <a:normAutofit/>
          </a:bodyPr>
          <a:lstStyle/>
          <a:p>
            <a:pPr>
              <a:spcBef>
                <a:spcPts val="0"/>
              </a:spcBef>
              <a:buClr>
                <a:schemeClr val="bg2">
                  <a:lumMod val="50000"/>
                </a:schemeClr>
              </a:buClr>
              <a:defRPr/>
            </a:pPr>
            <a:r>
              <a:rPr lang="en-US" b="0" dirty="0" smtClean="0">
                <a:solidFill>
                  <a:schemeClr val="bg1">
                    <a:lumMod val="75000"/>
                  </a:schemeClr>
                </a:solidFill>
              </a:rPr>
              <a:t>8 IFAD loans since 1980 for rural poverty reduction through  successive area-based projects </a:t>
            </a:r>
          </a:p>
          <a:p>
            <a:pPr lvl="1">
              <a:spcBef>
                <a:spcPts val="0"/>
              </a:spcBef>
              <a:buClr>
                <a:schemeClr val="bg2">
                  <a:lumMod val="50000"/>
                </a:schemeClr>
              </a:buClr>
              <a:defRPr/>
            </a:pPr>
            <a:r>
              <a:rPr lang="en-US" b="0" dirty="0" smtClean="0">
                <a:solidFill>
                  <a:schemeClr val="bg1">
                    <a:lumMod val="75000"/>
                  </a:schemeClr>
                </a:solidFill>
              </a:rPr>
              <a:t>&gt;150,000 rural households, 30% of highland communities</a:t>
            </a:r>
          </a:p>
          <a:p>
            <a:pPr>
              <a:spcBef>
                <a:spcPts val="1000"/>
              </a:spcBef>
              <a:buClr>
                <a:schemeClr val="bg2">
                  <a:lumMod val="50000"/>
                </a:schemeClr>
              </a:buClr>
              <a:defRPr/>
            </a:pPr>
            <a:r>
              <a:rPr lang="en-US" b="0" dirty="0" smtClean="0">
                <a:solidFill>
                  <a:schemeClr val="tx1"/>
                </a:solidFill>
              </a:rPr>
              <a:t>Multi-dimensional scaling up</a:t>
            </a:r>
          </a:p>
          <a:p>
            <a:pPr lvl="1">
              <a:spcBef>
                <a:spcPts val="0"/>
              </a:spcBef>
              <a:buClr>
                <a:schemeClr val="bg2">
                  <a:lumMod val="50000"/>
                </a:schemeClr>
              </a:buClr>
              <a:defRPr/>
            </a:pPr>
            <a:r>
              <a:rPr lang="en-US" b="0" dirty="0" smtClean="0">
                <a:solidFill>
                  <a:schemeClr val="bg1">
                    <a:lumMod val="75000"/>
                  </a:schemeClr>
                </a:solidFill>
              </a:rPr>
              <a:t>Geographic</a:t>
            </a:r>
            <a:r>
              <a:rPr lang="en-US" b="0" dirty="0" smtClean="0">
                <a:solidFill>
                  <a:srgbClr val="5B6C73"/>
                </a:solidFill>
              </a:rPr>
              <a:t>, </a:t>
            </a:r>
            <a:r>
              <a:rPr lang="en-US" b="0" dirty="0" smtClean="0">
                <a:solidFill>
                  <a:srgbClr val="000000"/>
                </a:solidFill>
              </a:rPr>
              <a:t>functional, vertical</a:t>
            </a:r>
          </a:p>
          <a:p>
            <a:pPr>
              <a:spcBef>
                <a:spcPts val="1000"/>
              </a:spcBef>
              <a:buClr>
                <a:schemeClr val="bg2">
                  <a:lumMod val="50000"/>
                </a:schemeClr>
              </a:buClr>
              <a:defRPr/>
            </a:pPr>
            <a:r>
              <a:rPr lang="en-US" b="0" dirty="0" smtClean="0">
                <a:solidFill>
                  <a:srgbClr val="000000"/>
                </a:solidFill>
              </a:rPr>
              <a:t>Drivers</a:t>
            </a:r>
          </a:p>
          <a:p>
            <a:pPr lvl="1">
              <a:spcBef>
                <a:spcPts val="0"/>
              </a:spcBef>
              <a:buClr>
                <a:schemeClr val="bg2">
                  <a:lumMod val="50000"/>
                </a:schemeClr>
              </a:buClr>
              <a:defRPr/>
            </a:pPr>
            <a:r>
              <a:rPr lang="en-US" b="0" dirty="0" smtClean="0">
                <a:solidFill>
                  <a:srgbClr val="000000"/>
                </a:solidFill>
              </a:rPr>
              <a:t>Innovative interventions</a:t>
            </a:r>
          </a:p>
        </p:txBody>
      </p:sp>
      <p:sp>
        <p:nvSpPr>
          <p:cNvPr id="4" name="Date Placeholder 3"/>
          <p:cNvSpPr>
            <a:spLocks noGrp="1"/>
          </p:cNvSpPr>
          <p:nvPr>
            <p:ph type="dt" sz="quarter" idx="10"/>
          </p:nvPr>
        </p:nvSpPr>
        <p:spPr/>
        <p:txBody>
          <a:bodyPr/>
          <a:lstStyle/>
          <a:p>
            <a:pPr>
              <a:defRPr/>
            </a:pPr>
            <a:r>
              <a:rPr lang="en-US" smtClean="0"/>
              <a:t>11/07/2013</a:t>
            </a:r>
            <a:endParaRPr lang="en-US"/>
          </a:p>
        </p:txBody>
      </p:sp>
      <p:sp>
        <p:nvSpPr>
          <p:cNvPr id="5" name="Footer Placeholder 4"/>
          <p:cNvSpPr>
            <a:spLocks noGrp="1"/>
          </p:cNvSpPr>
          <p:nvPr>
            <p:ph type="ftr" sz="quarter" idx="11"/>
          </p:nvPr>
        </p:nvSpPr>
        <p:spPr/>
        <p:txBody>
          <a:bodyPr/>
          <a:lstStyle/>
          <a:p>
            <a:pPr>
              <a:defRPr/>
            </a:pPr>
            <a:r>
              <a:rPr lang="en-US" smtClean="0"/>
              <a:t>jlinn@brookings.edu</a:t>
            </a:r>
            <a:endParaRPr lang="en-US"/>
          </a:p>
        </p:txBody>
      </p:sp>
      <p:sp>
        <p:nvSpPr>
          <p:cNvPr id="6" name="Slide Number Placeholder 5"/>
          <p:cNvSpPr>
            <a:spLocks noGrp="1"/>
          </p:cNvSpPr>
          <p:nvPr>
            <p:ph type="sldNum" sz="quarter" idx="12"/>
          </p:nvPr>
        </p:nvSpPr>
        <p:spPr/>
        <p:txBody>
          <a:bodyPr/>
          <a:lstStyle/>
          <a:p>
            <a:pPr>
              <a:defRPr/>
            </a:pPr>
            <a:fld id="{E03FD4CE-9738-7442-8FE4-6EE7F5B59B0E}" type="slidenum">
              <a:rPr lang="en-US" smtClean="0"/>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talk about</a:t>
            </a:r>
            <a:endParaRPr lang="en-US" dirty="0"/>
          </a:p>
        </p:txBody>
      </p:sp>
      <p:sp>
        <p:nvSpPr>
          <p:cNvPr id="3" name="Content Placeholder 2"/>
          <p:cNvSpPr>
            <a:spLocks noGrp="1"/>
          </p:cNvSpPr>
          <p:nvPr>
            <p:ph idx="1"/>
          </p:nvPr>
        </p:nvSpPr>
        <p:spPr>
          <a:xfrm>
            <a:off x="1891268" y="2057059"/>
            <a:ext cx="6354208" cy="3851802"/>
          </a:xfrm>
        </p:spPr>
        <p:txBody>
          <a:bodyPr>
            <a:normAutofit/>
          </a:bodyPr>
          <a:lstStyle/>
          <a:p>
            <a:r>
              <a:rPr lang="en-US" sz="2800" dirty="0" smtClean="0"/>
              <a:t>Some background</a:t>
            </a:r>
          </a:p>
          <a:p>
            <a:r>
              <a:rPr lang="en-US" sz="2800" dirty="0" smtClean="0"/>
              <a:t>A framework of analysis</a:t>
            </a:r>
          </a:p>
          <a:p>
            <a:r>
              <a:rPr lang="en-US" sz="2800" dirty="0" smtClean="0"/>
              <a:t>An example</a:t>
            </a:r>
          </a:p>
          <a:p>
            <a:r>
              <a:rPr lang="en-US" sz="2800" dirty="0" smtClean="0"/>
              <a:t>Lessons</a:t>
            </a:r>
          </a:p>
          <a:p>
            <a:r>
              <a:rPr lang="en-US" sz="2800" dirty="0" smtClean="0"/>
              <a:t>References</a:t>
            </a:r>
          </a:p>
          <a:p>
            <a:endParaRPr lang="en-US"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314" name="Picture 3" descr="C:\Users\User\Documents\Peru 2011\Peru ab 12-09-2011\Fotos\Concurso Interfamiliar.jpg"/>
          <p:cNvPicPr>
            <a:picLocks noChangeAspect="1" noChangeArrowheads="1"/>
          </p:cNvPicPr>
          <p:nvPr/>
        </p:nvPicPr>
        <p:blipFill>
          <a:blip r:embed="rId3"/>
          <a:srcRect/>
          <a:stretch>
            <a:fillRect/>
          </a:stretch>
        </p:blipFill>
        <p:spPr bwMode="auto">
          <a:xfrm>
            <a:off x="323850" y="692150"/>
            <a:ext cx="3233738" cy="2160588"/>
          </a:xfrm>
          <a:prstGeom prst="rect">
            <a:avLst/>
          </a:prstGeom>
          <a:noFill/>
          <a:ln w="9525">
            <a:noFill/>
            <a:miter lim="800000"/>
            <a:headEnd/>
            <a:tailEnd/>
          </a:ln>
        </p:spPr>
      </p:pic>
      <p:pic>
        <p:nvPicPr>
          <p:cNvPr id="13315" name="Picture 2" descr="C:\Users\User\Documents\Peru 2011\Peru ab 12-09-2011\Fotos\Clar Chuquibamba 2.JPG"/>
          <p:cNvPicPr>
            <a:picLocks noChangeAspect="1" noChangeArrowheads="1"/>
          </p:cNvPicPr>
          <p:nvPr/>
        </p:nvPicPr>
        <p:blipFill>
          <a:blip r:embed="rId4"/>
          <a:srcRect/>
          <a:stretch>
            <a:fillRect/>
          </a:stretch>
        </p:blipFill>
        <p:spPr bwMode="auto">
          <a:xfrm>
            <a:off x="3924300" y="620713"/>
            <a:ext cx="3311525" cy="2484437"/>
          </a:xfrm>
          <a:prstGeom prst="rect">
            <a:avLst/>
          </a:prstGeom>
          <a:noFill/>
          <a:ln w="9525">
            <a:noFill/>
            <a:miter lim="800000"/>
            <a:headEnd/>
            <a:tailEnd/>
          </a:ln>
        </p:spPr>
      </p:pic>
      <p:pic>
        <p:nvPicPr>
          <p:cNvPr id="13316" name="Picture 2" descr="C:\Users\User\Documents\Peru 2011\Peru ab 12-09-2011\Fotos\Mujeres Ahorristas.jpg"/>
          <p:cNvPicPr>
            <a:picLocks noChangeAspect="1" noChangeArrowheads="1"/>
          </p:cNvPicPr>
          <p:nvPr/>
        </p:nvPicPr>
        <p:blipFill>
          <a:blip r:embed="rId5"/>
          <a:srcRect/>
          <a:stretch>
            <a:fillRect/>
          </a:stretch>
        </p:blipFill>
        <p:spPr bwMode="auto">
          <a:xfrm>
            <a:off x="6156325" y="3789363"/>
            <a:ext cx="2736850" cy="2052637"/>
          </a:xfrm>
          <a:prstGeom prst="rect">
            <a:avLst/>
          </a:prstGeom>
          <a:noFill/>
          <a:ln w="9525">
            <a:noFill/>
            <a:miter lim="800000"/>
            <a:headEnd/>
            <a:tailEnd/>
          </a:ln>
        </p:spPr>
      </p:pic>
      <p:pic>
        <p:nvPicPr>
          <p:cNvPr id="13317" name="Picture 3" descr="C:\Users\User\Documents\Peru 2011\Peru ab 12-09-2011\Fotos\Talento Local.jpg"/>
          <p:cNvPicPr>
            <a:picLocks noChangeAspect="1" noChangeArrowheads="1"/>
          </p:cNvPicPr>
          <p:nvPr/>
        </p:nvPicPr>
        <p:blipFill>
          <a:blip r:embed="rId6"/>
          <a:srcRect/>
          <a:stretch>
            <a:fillRect/>
          </a:stretch>
        </p:blipFill>
        <p:spPr bwMode="auto">
          <a:xfrm>
            <a:off x="315025" y="3573463"/>
            <a:ext cx="1835150" cy="2447925"/>
          </a:xfrm>
          <a:prstGeom prst="rect">
            <a:avLst/>
          </a:prstGeom>
          <a:noFill/>
          <a:ln w="9525">
            <a:noFill/>
            <a:miter lim="800000"/>
            <a:headEnd/>
            <a:tailEnd/>
          </a:ln>
        </p:spPr>
      </p:pic>
      <p:sp>
        <p:nvSpPr>
          <p:cNvPr id="13318" name="Textfeld 10"/>
          <p:cNvSpPr txBox="1">
            <a:spLocks noChangeArrowheads="1"/>
          </p:cNvSpPr>
          <p:nvPr/>
        </p:nvSpPr>
        <p:spPr bwMode="auto">
          <a:xfrm>
            <a:off x="179388" y="6021388"/>
            <a:ext cx="936625" cy="584200"/>
          </a:xfrm>
          <a:prstGeom prst="rect">
            <a:avLst/>
          </a:prstGeom>
          <a:noFill/>
          <a:ln w="9525">
            <a:noFill/>
            <a:miter lim="800000"/>
            <a:headEnd/>
            <a:tailEnd/>
          </a:ln>
        </p:spPr>
        <p:txBody>
          <a:bodyPr>
            <a:prstTxWarp prst="textNoShape">
              <a:avLst/>
            </a:prstTxWarp>
            <a:spAutoFit/>
          </a:bodyPr>
          <a:lstStyle/>
          <a:p>
            <a:r>
              <a:rPr lang="it-IT" sz="1600" b="1">
                <a:solidFill>
                  <a:srgbClr val="000000"/>
                </a:solidFill>
                <a:latin typeface="Calibri" charset="0"/>
              </a:rPr>
              <a:t>Local talents</a:t>
            </a:r>
            <a:endParaRPr lang="de-DE" sz="1600" b="1">
              <a:solidFill>
                <a:srgbClr val="000000"/>
              </a:solidFill>
              <a:latin typeface="Calibri" charset="0"/>
            </a:endParaRPr>
          </a:p>
        </p:txBody>
      </p:sp>
      <p:sp>
        <p:nvSpPr>
          <p:cNvPr id="13319" name="Titel 13"/>
          <p:cNvSpPr>
            <a:spLocks noGrp="1"/>
          </p:cNvSpPr>
          <p:nvPr>
            <p:ph type="title"/>
          </p:nvPr>
        </p:nvSpPr>
        <p:spPr>
          <a:xfrm>
            <a:off x="468313" y="115888"/>
            <a:ext cx="8229600" cy="563562"/>
          </a:xfrm>
        </p:spPr>
        <p:txBody>
          <a:bodyPr/>
          <a:lstStyle/>
          <a:p>
            <a:pPr eaLnBrk="1" hangingPunct="1"/>
            <a:r>
              <a:rPr lang="en-US" sz="2400" dirty="0" smtClean="0">
                <a:cs typeface="MS PGothic" pitchFamily="34" charset="-128"/>
              </a:rPr>
              <a:t>Peru - </a:t>
            </a:r>
            <a:r>
              <a:rPr lang="en-US" sz="2400" dirty="0" smtClean="0">
                <a:cs typeface="MS PGothic" pitchFamily="34" charset="-128"/>
              </a:rPr>
              <a:t>Key</a:t>
            </a:r>
            <a:r>
              <a:rPr lang="en-US" sz="2400" dirty="0" smtClean="0">
                <a:cs typeface="MS PGothic" pitchFamily="34" charset="-128"/>
              </a:rPr>
              <a:t> community-based innovations </a:t>
            </a:r>
            <a:r>
              <a:rPr lang="en-US" sz="2400" dirty="0" smtClean="0">
                <a:cs typeface="MS PGothic" pitchFamily="34" charset="-128"/>
              </a:rPr>
              <a:t>being scaled up</a:t>
            </a:r>
            <a:endParaRPr lang="en-US" sz="2400" dirty="0">
              <a:cs typeface="MS PGothic" pitchFamily="34" charset="-128"/>
            </a:endParaRPr>
          </a:p>
        </p:txBody>
      </p:sp>
      <p:sp>
        <p:nvSpPr>
          <p:cNvPr id="13320" name="Rechteck 16"/>
          <p:cNvSpPr>
            <a:spLocks noChangeArrowheads="1"/>
          </p:cNvSpPr>
          <p:nvPr/>
        </p:nvSpPr>
        <p:spPr bwMode="auto">
          <a:xfrm>
            <a:off x="7235825" y="1557338"/>
            <a:ext cx="1908175" cy="830262"/>
          </a:xfrm>
          <a:prstGeom prst="rect">
            <a:avLst/>
          </a:prstGeom>
          <a:noFill/>
          <a:ln w="9525">
            <a:noFill/>
            <a:miter lim="800000"/>
            <a:headEnd/>
            <a:tailEnd/>
          </a:ln>
        </p:spPr>
        <p:txBody>
          <a:bodyPr>
            <a:prstTxWarp prst="textNoShape">
              <a:avLst/>
            </a:prstTxWarp>
            <a:spAutoFit/>
          </a:bodyPr>
          <a:lstStyle/>
          <a:p>
            <a:r>
              <a:rPr lang="it-IT" sz="1600" b="1">
                <a:solidFill>
                  <a:srgbClr val="000000"/>
                </a:solidFill>
                <a:latin typeface="Calibri" charset="0"/>
              </a:rPr>
              <a:t>Local Resource Allocation Commitees (LARC)</a:t>
            </a:r>
            <a:endParaRPr lang="de-DE" sz="1600" b="1">
              <a:solidFill>
                <a:srgbClr val="000000"/>
              </a:solidFill>
              <a:latin typeface="Calibri" charset="0"/>
            </a:endParaRPr>
          </a:p>
        </p:txBody>
      </p:sp>
      <p:sp>
        <p:nvSpPr>
          <p:cNvPr id="13321" name="Rechteck 17"/>
          <p:cNvSpPr>
            <a:spLocks noChangeArrowheads="1"/>
          </p:cNvSpPr>
          <p:nvPr/>
        </p:nvSpPr>
        <p:spPr bwMode="auto">
          <a:xfrm>
            <a:off x="250825" y="2852738"/>
            <a:ext cx="3384550" cy="584200"/>
          </a:xfrm>
          <a:prstGeom prst="rect">
            <a:avLst/>
          </a:prstGeom>
          <a:noFill/>
          <a:ln w="9525">
            <a:noFill/>
            <a:miter lim="800000"/>
            <a:headEnd/>
            <a:tailEnd/>
          </a:ln>
        </p:spPr>
        <p:txBody>
          <a:bodyPr>
            <a:prstTxWarp prst="textNoShape">
              <a:avLst/>
            </a:prstTxWarp>
            <a:spAutoFit/>
          </a:bodyPr>
          <a:lstStyle/>
          <a:p>
            <a:r>
              <a:rPr lang="it-IT" sz="1600" b="1">
                <a:solidFill>
                  <a:srgbClr val="000000"/>
                </a:solidFill>
                <a:latin typeface="Calibri" charset="0"/>
              </a:rPr>
              <a:t>‘Concursos’ (competitions) around NRM</a:t>
            </a:r>
            <a:endParaRPr lang="de-DE" sz="1600" b="1">
              <a:solidFill>
                <a:srgbClr val="000000"/>
              </a:solidFill>
              <a:latin typeface="Calibri" charset="0"/>
            </a:endParaRPr>
          </a:p>
        </p:txBody>
      </p:sp>
      <p:sp>
        <p:nvSpPr>
          <p:cNvPr id="13322" name="Rechteck 11"/>
          <p:cNvSpPr>
            <a:spLocks noChangeArrowheads="1"/>
          </p:cNvSpPr>
          <p:nvPr/>
        </p:nvSpPr>
        <p:spPr bwMode="auto">
          <a:xfrm>
            <a:off x="7235825" y="6092825"/>
            <a:ext cx="1439863" cy="585788"/>
          </a:xfrm>
          <a:prstGeom prst="rect">
            <a:avLst/>
          </a:prstGeom>
          <a:noFill/>
          <a:ln w="9525">
            <a:noFill/>
            <a:miter lim="800000"/>
            <a:headEnd/>
            <a:tailEnd/>
          </a:ln>
        </p:spPr>
        <p:txBody>
          <a:bodyPr>
            <a:prstTxWarp prst="textNoShape">
              <a:avLst/>
            </a:prstTxWarp>
            <a:spAutoFit/>
          </a:bodyPr>
          <a:lstStyle/>
          <a:p>
            <a:r>
              <a:rPr lang="it-IT" sz="1600" b="1">
                <a:solidFill>
                  <a:srgbClr val="000000"/>
                </a:solidFill>
                <a:latin typeface="Calibri" charset="0"/>
              </a:rPr>
              <a:t>Women saving accounts</a:t>
            </a:r>
            <a:endParaRPr lang="de-DE" sz="1600" b="1">
              <a:solidFill>
                <a:srgbClr val="000000"/>
              </a:solidFill>
              <a:latin typeface="Calibri" charset="0"/>
            </a:endParaRPr>
          </a:p>
        </p:txBody>
      </p:sp>
      <p:pic>
        <p:nvPicPr>
          <p:cNvPr id="13323" name="Picture 2" descr="C:\Users\User\Documents\Peru 2011\Peru ab 12-09-2011\Fotos\Entrega de Recursos 2.png"/>
          <p:cNvPicPr>
            <a:picLocks noChangeAspect="1" noChangeArrowheads="1"/>
          </p:cNvPicPr>
          <p:nvPr/>
        </p:nvPicPr>
        <p:blipFill>
          <a:blip r:embed="rId7"/>
          <a:srcRect/>
          <a:stretch>
            <a:fillRect/>
          </a:stretch>
        </p:blipFill>
        <p:spPr bwMode="auto">
          <a:xfrm>
            <a:off x="2411413" y="3141663"/>
            <a:ext cx="2592387" cy="3606800"/>
          </a:xfrm>
          <a:prstGeom prst="rect">
            <a:avLst/>
          </a:prstGeom>
          <a:noFill/>
          <a:ln w="9525">
            <a:noFill/>
            <a:miter lim="800000"/>
            <a:headEnd/>
            <a:tailEnd/>
          </a:ln>
        </p:spPr>
      </p:pic>
      <p:sp>
        <p:nvSpPr>
          <p:cNvPr id="13324" name="Textfeld 12"/>
          <p:cNvSpPr txBox="1">
            <a:spLocks noChangeArrowheads="1"/>
          </p:cNvSpPr>
          <p:nvPr/>
        </p:nvSpPr>
        <p:spPr bwMode="auto">
          <a:xfrm>
            <a:off x="5076825" y="6021388"/>
            <a:ext cx="1727200" cy="584200"/>
          </a:xfrm>
          <a:prstGeom prst="rect">
            <a:avLst/>
          </a:prstGeom>
          <a:noFill/>
          <a:ln w="9525">
            <a:noFill/>
            <a:miter lim="800000"/>
            <a:headEnd/>
            <a:tailEnd/>
          </a:ln>
        </p:spPr>
        <p:txBody>
          <a:bodyPr>
            <a:prstTxWarp prst="textNoShape">
              <a:avLst/>
            </a:prstTxWarp>
            <a:spAutoFit/>
          </a:bodyPr>
          <a:lstStyle/>
          <a:p>
            <a:r>
              <a:rPr lang="it-IT" sz="1600" b="1">
                <a:solidFill>
                  <a:srgbClr val="000000"/>
                </a:solidFill>
                <a:latin typeface="Calibri" charset="0"/>
              </a:rPr>
              <a:t>Direct transfer of public funds</a:t>
            </a:r>
            <a:endParaRPr lang="de-DE" sz="1600" b="1">
              <a:solidFill>
                <a:srgbClr val="000000"/>
              </a:solidFill>
              <a:latin typeface="Calibri" charset="0"/>
            </a:endParaRPr>
          </a:p>
        </p:txBody>
      </p:sp>
      <p:sp>
        <p:nvSpPr>
          <p:cNvPr id="13" name="Date Placeholder 12"/>
          <p:cNvSpPr>
            <a:spLocks noGrp="1"/>
          </p:cNvSpPr>
          <p:nvPr>
            <p:ph type="dt" sz="half" idx="10"/>
          </p:nvPr>
        </p:nvSpPr>
        <p:spPr/>
        <p:txBody>
          <a:bodyPr/>
          <a:lstStyle/>
          <a:p>
            <a:r>
              <a:rPr lang="en-US" smtClean="0"/>
              <a:t>11/07/2013</a:t>
            </a:r>
            <a:endParaRPr lang="en-US"/>
          </a:p>
        </p:txBody>
      </p:sp>
      <p:sp>
        <p:nvSpPr>
          <p:cNvPr id="14" name="Slide Number Placeholder 13"/>
          <p:cNvSpPr>
            <a:spLocks noGrp="1"/>
          </p:cNvSpPr>
          <p:nvPr>
            <p:ph type="sldNum" sz="quarter" idx="12"/>
          </p:nvPr>
        </p:nvSpPr>
        <p:spPr/>
        <p:txBody>
          <a:bodyPr/>
          <a:lstStyle/>
          <a:p>
            <a:fld id="{1AE56A59-DE8D-F840-9A2F-1C694AD188A7}" type="slidenum">
              <a:rPr lang="en-US" smtClean="0"/>
              <a:pPr/>
              <a:t>20</a:t>
            </a:fld>
            <a:endParaRPr lang="en-US"/>
          </a:p>
        </p:txBody>
      </p:sp>
      <p:sp>
        <p:nvSpPr>
          <p:cNvPr id="15" name="Footer Placeholder 14"/>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7414" y="244158"/>
            <a:ext cx="7638061" cy="1339850"/>
          </a:xfrm>
        </p:spPr>
        <p:txBody>
          <a:bodyPr>
            <a:noAutofit/>
          </a:bodyPr>
          <a:lstStyle/>
          <a:p>
            <a:pPr algn="l">
              <a:defRPr/>
            </a:pPr>
            <a:r>
              <a:rPr lang="en-US" sz="4400" dirty="0" smtClean="0"/>
              <a:t>An Example: </a:t>
            </a:r>
            <a:r>
              <a:rPr lang="en-US" sz="4400" dirty="0" smtClean="0"/>
              <a:t>Highland area development in </a:t>
            </a:r>
            <a:r>
              <a:rPr lang="en-US" sz="4400" dirty="0" smtClean="0"/>
              <a:t>Peru</a:t>
            </a:r>
            <a:endParaRPr lang="en-US" sz="4400" dirty="0"/>
          </a:p>
        </p:txBody>
      </p:sp>
      <p:sp>
        <p:nvSpPr>
          <p:cNvPr id="3" name="Content Placeholder 2"/>
          <p:cNvSpPr>
            <a:spLocks noGrp="1"/>
          </p:cNvSpPr>
          <p:nvPr>
            <p:ph idx="1"/>
          </p:nvPr>
        </p:nvSpPr>
        <p:spPr>
          <a:xfrm>
            <a:off x="779463" y="1967440"/>
            <a:ext cx="7581900" cy="4388910"/>
          </a:xfrm>
          <a:solidFill>
            <a:schemeClr val="bg1"/>
          </a:solidFill>
        </p:spPr>
        <p:txBody>
          <a:bodyPr>
            <a:normAutofit fontScale="92500" lnSpcReduction="20000"/>
          </a:bodyPr>
          <a:lstStyle/>
          <a:p>
            <a:pPr>
              <a:spcBef>
                <a:spcPts val="0"/>
              </a:spcBef>
              <a:buClr>
                <a:schemeClr val="bg2">
                  <a:lumMod val="50000"/>
                </a:schemeClr>
              </a:buClr>
              <a:defRPr/>
            </a:pPr>
            <a:r>
              <a:rPr lang="en-US" b="0" dirty="0" smtClean="0">
                <a:solidFill>
                  <a:schemeClr val="bg1">
                    <a:lumMod val="75000"/>
                  </a:schemeClr>
                </a:solidFill>
              </a:rPr>
              <a:t>8 IFAD loans since 1980 for rural poverty reduction through  successive area-based projects </a:t>
            </a:r>
          </a:p>
          <a:p>
            <a:pPr lvl="1">
              <a:spcBef>
                <a:spcPts val="0"/>
              </a:spcBef>
              <a:buClr>
                <a:schemeClr val="bg2">
                  <a:lumMod val="50000"/>
                </a:schemeClr>
              </a:buClr>
              <a:defRPr/>
            </a:pPr>
            <a:r>
              <a:rPr lang="en-US" b="0" dirty="0" smtClean="0">
                <a:solidFill>
                  <a:schemeClr val="bg1">
                    <a:lumMod val="75000"/>
                  </a:schemeClr>
                </a:solidFill>
              </a:rPr>
              <a:t>&gt;150,000 rural households, 30% of highland communities</a:t>
            </a:r>
          </a:p>
          <a:p>
            <a:pPr>
              <a:spcBef>
                <a:spcPts val="1000"/>
              </a:spcBef>
              <a:buClr>
                <a:schemeClr val="bg2">
                  <a:lumMod val="50000"/>
                </a:schemeClr>
              </a:buClr>
              <a:defRPr/>
            </a:pPr>
            <a:r>
              <a:rPr lang="en-US" b="0" dirty="0" smtClean="0">
                <a:solidFill>
                  <a:schemeClr val="bg1">
                    <a:lumMod val="75000"/>
                  </a:schemeClr>
                </a:solidFill>
              </a:rPr>
              <a:t>Multi-dimensional scaling up</a:t>
            </a:r>
          </a:p>
          <a:p>
            <a:pPr lvl="1">
              <a:spcBef>
                <a:spcPts val="0"/>
              </a:spcBef>
              <a:buClr>
                <a:schemeClr val="bg2">
                  <a:lumMod val="50000"/>
                </a:schemeClr>
              </a:buClr>
              <a:defRPr/>
            </a:pPr>
            <a:r>
              <a:rPr lang="en-US" b="0" dirty="0" smtClean="0">
                <a:solidFill>
                  <a:schemeClr val="bg1">
                    <a:lumMod val="75000"/>
                  </a:schemeClr>
                </a:solidFill>
              </a:rPr>
              <a:t>Geographic, functional, vertical </a:t>
            </a:r>
          </a:p>
          <a:p>
            <a:pPr>
              <a:spcBef>
                <a:spcPts val="1000"/>
              </a:spcBef>
              <a:buClr>
                <a:schemeClr val="bg2">
                  <a:lumMod val="50000"/>
                </a:schemeClr>
              </a:buClr>
              <a:defRPr/>
            </a:pPr>
            <a:r>
              <a:rPr lang="en-US" b="0" dirty="0" smtClean="0">
                <a:solidFill>
                  <a:schemeClr val="tx1"/>
                </a:solidFill>
              </a:rPr>
              <a:t>Drivers</a:t>
            </a:r>
          </a:p>
          <a:p>
            <a:pPr lvl="1">
              <a:spcBef>
                <a:spcPts val="0"/>
              </a:spcBef>
              <a:buClr>
                <a:schemeClr val="bg2">
                  <a:lumMod val="50000"/>
                </a:schemeClr>
              </a:buClr>
              <a:defRPr/>
            </a:pPr>
            <a:r>
              <a:rPr lang="en-US" dirty="0" smtClean="0">
                <a:solidFill>
                  <a:schemeClr val="bg1">
                    <a:lumMod val="75000"/>
                  </a:schemeClr>
                </a:solidFill>
              </a:rPr>
              <a:t>I</a:t>
            </a:r>
            <a:r>
              <a:rPr lang="en-US" b="0" dirty="0" smtClean="0">
                <a:solidFill>
                  <a:schemeClr val="bg1">
                    <a:lumMod val="75000"/>
                  </a:schemeClr>
                </a:solidFill>
              </a:rPr>
              <a:t>nnovative interventions, </a:t>
            </a:r>
            <a:r>
              <a:rPr lang="en-US" b="0" dirty="0" smtClean="0"/>
              <a:t>community demand, expert network, IFAD staff, eventually the government (and history of crisis)</a:t>
            </a:r>
          </a:p>
          <a:p>
            <a:pPr>
              <a:spcBef>
                <a:spcPts val="1000"/>
              </a:spcBef>
              <a:buClr>
                <a:schemeClr val="bg2">
                  <a:lumMod val="50000"/>
                </a:schemeClr>
              </a:buClr>
              <a:defRPr/>
            </a:pPr>
            <a:r>
              <a:rPr lang="en-US" b="0" dirty="0" smtClean="0"/>
              <a:t>Spaces</a:t>
            </a:r>
          </a:p>
          <a:p>
            <a:pPr lvl="1">
              <a:spcBef>
                <a:spcPts val="0"/>
              </a:spcBef>
              <a:buClr>
                <a:schemeClr val="bg2">
                  <a:lumMod val="50000"/>
                </a:schemeClr>
              </a:buClr>
              <a:defRPr/>
            </a:pPr>
            <a:r>
              <a:rPr lang="en-US" b="0" dirty="0" smtClean="0"/>
              <a:t>Political, policy, institutional, fiscal, cultural, learning</a:t>
            </a:r>
          </a:p>
          <a:p>
            <a:pPr>
              <a:spcBef>
                <a:spcPts val="1000"/>
              </a:spcBef>
              <a:buClr>
                <a:schemeClr val="bg2">
                  <a:lumMod val="50000"/>
                </a:schemeClr>
              </a:buClr>
              <a:defRPr/>
            </a:pPr>
            <a:r>
              <a:rPr lang="en-US" b="0" dirty="0" err="1" smtClean="0"/>
              <a:t>IFAD’s</a:t>
            </a:r>
            <a:r>
              <a:rPr lang="en-US" b="0" dirty="0" smtClean="0"/>
              <a:t> </a:t>
            </a:r>
            <a:r>
              <a:rPr lang="en-US" b="0" dirty="0" smtClean="0"/>
              <a:t>role:  support and finance</a:t>
            </a:r>
          </a:p>
          <a:p>
            <a:pPr lvl="1">
              <a:spcBef>
                <a:spcPts val="0"/>
              </a:spcBef>
              <a:buClr>
                <a:schemeClr val="bg2">
                  <a:lumMod val="50000"/>
                </a:schemeClr>
              </a:buClr>
              <a:defRPr/>
            </a:pPr>
            <a:r>
              <a:rPr lang="en-US" b="0" dirty="0" smtClean="0"/>
              <a:t>Flexible, innovative, stick-with-it, building on experience</a:t>
            </a:r>
          </a:p>
          <a:p>
            <a:pPr lvl="1">
              <a:spcBef>
                <a:spcPts val="0"/>
              </a:spcBef>
              <a:buClr>
                <a:schemeClr val="bg2">
                  <a:lumMod val="50000"/>
                </a:schemeClr>
              </a:buClr>
              <a:defRPr/>
            </a:pPr>
            <a:r>
              <a:rPr lang="en-US" b="0" dirty="0" smtClean="0"/>
              <a:t>Long-term project manager close to the action and committed to scaling up</a:t>
            </a:r>
          </a:p>
        </p:txBody>
      </p:sp>
      <p:sp>
        <p:nvSpPr>
          <p:cNvPr id="4" name="Date Placeholder 3"/>
          <p:cNvSpPr>
            <a:spLocks noGrp="1"/>
          </p:cNvSpPr>
          <p:nvPr>
            <p:ph type="dt" sz="quarter" idx="10"/>
          </p:nvPr>
        </p:nvSpPr>
        <p:spPr/>
        <p:txBody>
          <a:bodyPr/>
          <a:lstStyle/>
          <a:p>
            <a:pPr>
              <a:defRPr/>
            </a:pPr>
            <a:r>
              <a:rPr lang="en-US" smtClean="0"/>
              <a:t>11/07/2013</a:t>
            </a:r>
            <a:endParaRPr lang="en-US"/>
          </a:p>
        </p:txBody>
      </p:sp>
      <p:sp>
        <p:nvSpPr>
          <p:cNvPr id="5" name="Footer Placeholder 4"/>
          <p:cNvSpPr>
            <a:spLocks noGrp="1"/>
          </p:cNvSpPr>
          <p:nvPr>
            <p:ph type="ftr" sz="quarter" idx="11"/>
          </p:nvPr>
        </p:nvSpPr>
        <p:spPr/>
        <p:txBody>
          <a:bodyPr/>
          <a:lstStyle/>
          <a:p>
            <a:pPr>
              <a:defRPr/>
            </a:pPr>
            <a:r>
              <a:rPr lang="en-US" smtClean="0"/>
              <a:t>jlinn@brookings.edu</a:t>
            </a:r>
            <a:endParaRPr lang="en-US"/>
          </a:p>
        </p:txBody>
      </p:sp>
      <p:sp>
        <p:nvSpPr>
          <p:cNvPr id="6" name="Slide Number Placeholder 5"/>
          <p:cNvSpPr>
            <a:spLocks noGrp="1"/>
          </p:cNvSpPr>
          <p:nvPr>
            <p:ph type="sldNum" sz="quarter" idx="12"/>
          </p:nvPr>
        </p:nvSpPr>
        <p:spPr/>
        <p:txBody>
          <a:bodyPr/>
          <a:lstStyle/>
          <a:p>
            <a:pPr>
              <a:defRPr/>
            </a:pPr>
            <a:fld id="{E03FD4CE-9738-7442-8FE4-6EE7F5B59B0E}" type="slidenum">
              <a:rPr lang="en-US" smtClean="0"/>
              <a:pPr>
                <a:defRPr/>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Lessons from experience with scaling up</a:t>
            </a:r>
            <a:endParaRPr lang="en-US"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a:t>
            </a:r>
            <a:endParaRPr lang="en-US" dirty="0"/>
          </a:p>
        </p:txBody>
      </p:sp>
      <p:sp>
        <p:nvSpPr>
          <p:cNvPr id="3" name="Content Placeholder 2"/>
          <p:cNvSpPr>
            <a:spLocks noGrp="1"/>
          </p:cNvSpPr>
          <p:nvPr>
            <p:ph idx="1"/>
          </p:nvPr>
        </p:nvSpPr>
        <p:spPr>
          <a:xfrm>
            <a:off x="900112" y="1699401"/>
            <a:ext cx="7345363" cy="4672189"/>
          </a:xfrm>
        </p:spPr>
        <p:txBody>
          <a:bodyPr>
            <a:normAutofit fontScale="92500"/>
          </a:bodyPr>
          <a:lstStyle/>
          <a:p>
            <a:pPr>
              <a:spcBef>
                <a:spcPts val="1400"/>
              </a:spcBef>
            </a:pPr>
            <a:r>
              <a:rPr lang="en-US" b="1" dirty="0" smtClean="0"/>
              <a:t>Actors</a:t>
            </a:r>
            <a:r>
              <a:rPr lang="en-US" dirty="0" smtClean="0"/>
              <a:t>: multiplicity at multiple levels; requires multi-stakeholder alliances </a:t>
            </a:r>
          </a:p>
          <a:p>
            <a:pPr>
              <a:spcBef>
                <a:spcPts val="1400"/>
              </a:spcBef>
            </a:pPr>
            <a:r>
              <a:rPr lang="en-US" b="1" dirty="0" smtClean="0"/>
              <a:t>Dimensions</a:t>
            </a:r>
            <a:r>
              <a:rPr lang="en-US" dirty="0" smtClean="0"/>
              <a:t>: horizontal and vertical scaling up usually go hand in hand</a:t>
            </a:r>
          </a:p>
          <a:p>
            <a:pPr>
              <a:spcBef>
                <a:spcPts val="1400"/>
              </a:spcBef>
            </a:pPr>
            <a:r>
              <a:rPr lang="en-US" b="1" dirty="0" smtClean="0"/>
              <a:t>Pathways</a:t>
            </a:r>
            <a:r>
              <a:rPr lang="en-US" dirty="0" smtClean="0"/>
              <a:t>: no unique process, but</a:t>
            </a:r>
          </a:p>
          <a:p>
            <a:pPr lvl="1"/>
            <a:r>
              <a:rPr lang="en-US" dirty="0" smtClean="0"/>
              <a:t>Successful scaling up takes time, even decades; requires long-term engagement with a vision of scale</a:t>
            </a:r>
          </a:p>
          <a:p>
            <a:pPr lvl="1"/>
            <a:r>
              <a:rPr lang="en-US" dirty="0" smtClean="0"/>
              <a:t>Systematic  planning, management, learning, ready to take opportunities</a:t>
            </a:r>
            <a:endParaRPr lang="en-US" dirty="0" smtClean="0"/>
          </a:p>
          <a:p>
            <a:pPr lvl="1"/>
            <a:r>
              <a:rPr lang="en-US" dirty="0" smtClean="0"/>
              <a:t>It helps to consider </a:t>
            </a:r>
            <a:r>
              <a:rPr lang="en-US" dirty="0" smtClean="0"/>
              <a:t>drivers and constraints or enabling factors (spaces</a:t>
            </a:r>
            <a:r>
              <a:rPr lang="en-US" dirty="0" smtClean="0"/>
              <a:t>)</a:t>
            </a:r>
          </a:p>
          <a:p>
            <a:pPr lvl="1"/>
            <a:r>
              <a:rPr lang="en-US" dirty="0" smtClean="0"/>
              <a:t>Not all innovations/interventions can or should be scaled up.</a:t>
            </a:r>
            <a:endParaRPr lang="en-US"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a:t>
            </a:r>
            <a:r>
              <a:rPr lang="en-US" dirty="0" err="1" smtClean="0"/>
              <a:t>ctd</a:t>
            </a:r>
            <a:r>
              <a:rPr lang="en-US" dirty="0" smtClean="0"/>
              <a:t>)</a:t>
            </a:r>
            <a:endParaRPr lang="en-US" dirty="0"/>
          </a:p>
        </p:txBody>
      </p:sp>
      <p:sp>
        <p:nvSpPr>
          <p:cNvPr id="3" name="Content Placeholder 2"/>
          <p:cNvSpPr>
            <a:spLocks noGrp="1"/>
          </p:cNvSpPr>
          <p:nvPr>
            <p:ph idx="1"/>
          </p:nvPr>
        </p:nvSpPr>
        <p:spPr>
          <a:xfrm>
            <a:off x="900112" y="1794940"/>
            <a:ext cx="7345363" cy="4561409"/>
          </a:xfrm>
        </p:spPr>
        <p:txBody>
          <a:bodyPr>
            <a:noAutofit/>
          </a:bodyPr>
          <a:lstStyle/>
          <a:p>
            <a:r>
              <a:rPr lang="en-US" b="1" dirty="0" smtClean="0"/>
              <a:t>Community </a:t>
            </a:r>
            <a:r>
              <a:rPr lang="en-US" b="1" dirty="0" smtClean="0"/>
              <a:t>engagement</a:t>
            </a:r>
            <a:r>
              <a:rPr lang="en-US" b="1" smtClean="0"/>
              <a:t>, ownership </a:t>
            </a:r>
            <a:r>
              <a:rPr lang="en-US" b="1" smtClean="0"/>
              <a:t>and </a:t>
            </a:r>
            <a:r>
              <a:rPr lang="en-US" b="1" smtClean="0"/>
              <a:t>demand: </a:t>
            </a:r>
            <a:r>
              <a:rPr lang="en-US" dirty="0" smtClean="0"/>
              <a:t>key drivers for programs at the base of the </a:t>
            </a:r>
            <a:r>
              <a:rPr lang="en-US" dirty="0" smtClean="0"/>
              <a:t>pyramid</a:t>
            </a:r>
          </a:p>
          <a:p>
            <a:r>
              <a:rPr lang="en-US" dirty="0" smtClean="0"/>
              <a:t>Assist in building </a:t>
            </a:r>
            <a:r>
              <a:rPr lang="en-US" b="1" dirty="0" smtClean="0"/>
              <a:t>institutions OF, not FOR, the poor</a:t>
            </a:r>
            <a:endParaRPr lang="en-US" b="1" dirty="0" smtClean="0"/>
          </a:p>
          <a:p>
            <a:r>
              <a:rPr lang="en-US" b="1" dirty="0" smtClean="0"/>
              <a:t>Scaling up and sustainability</a:t>
            </a:r>
            <a:r>
              <a:rPr lang="en-US" dirty="0" smtClean="0"/>
              <a:t>: inter-dependent and related to same drivers/spaces</a:t>
            </a:r>
          </a:p>
          <a:p>
            <a:r>
              <a:rPr lang="en-US" b="1" dirty="0" smtClean="0"/>
              <a:t>Risks</a:t>
            </a:r>
            <a:r>
              <a:rPr lang="en-US" dirty="0" smtClean="0"/>
              <a:t>: scaling up entails risks, but probably less than fragmented, one-off projects; risks need to explicitly </a:t>
            </a:r>
            <a:r>
              <a:rPr lang="en-US" dirty="0" smtClean="0"/>
              <a:t>managed</a:t>
            </a:r>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3170" y="244158"/>
            <a:ext cx="8288440" cy="1339850"/>
          </a:xfrm>
        </p:spPr>
        <p:txBody>
          <a:bodyPr>
            <a:normAutofit/>
          </a:bodyPr>
          <a:lstStyle/>
          <a:p>
            <a:pPr>
              <a:defRPr/>
            </a:pPr>
            <a:r>
              <a:rPr lang="en-US" dirty="0" smtClean="0"/>
              <a:t>Lessons for donors</a:t>
            </a:r>
            <a:endParaRPr lang="en-US" sz="3600" dirty="0"/>
          </a:p>
        </p:txBody>
      </p:sp>
      <p:sp>
        <p:nvSpPr>
          <p:cNvPr id="3" name="Content Placeholder 2"/>
          <p:cNvSpPr>
            <a:spLocks noGrp="1"/>
          </p:cNvSpPr>
          <p:nvPr>
            <p:ph idx="1"/>
          </p:nvPr>
        </p:nvSpPr>
        <p:spPr>
          <a:xfrm>
            <a:off x="483170" y="1694456"/>
            <a:ext cx="8288440" cy="4661893"/>
          </a:xfrm>
          <a:solidFill>
            <a:schemeClr val="bg1"/>
          </a:solidFill>
        </p:spPr>
        <p:txBody>
          <a:bodyPr>
            <a:normAutofit lnSpcReduction="10000"/>
          </a:bodyPr>
          <a:lstStyle/>
          <a:p>
            <a:pPr>
              <a:spcBef>
                <a:spcPts val="800"/>
              </a:spcBef>
              <a:defRPr/>
            </a:pPr>
            <a:r>
              <a:rPr lang="en-US" dirty="0" smtClean="0"/>
              <a:t>Support (don’t hinder) scaling up</a:t>
            </a:r>
            <a:endParaRPr lang="en-US" b="0" dirty="0" smtClean="0"/>
          </a:p>
          <a:p>
            <a:pPr>
              <a:spcBef>
                <a:spcPts val="800"/>
              </a:spcBef>
              <a:defRPr/>
            </a:pPr>
            <a:r>
              <a:rPr lang="en-US" b="0" dirty="0" smtClean="0"/>
              <a:t>Move from a one-off project to a programmatic/scaling-up approach</a:t>
            </a:r>
          </a:p>
          <a:p>
            <a:pPr>
              <a:spcBef>
                <a:spcPts val="800"/>
              </a:spcBef>
              <a:defRPr/>
            </a:pPr>
            <a:r>
              <a:rPr lang="en-US" dirty="0" smtClean="0"/>
              <a:t>Plan for the long-term, watch continuity, stick with it; but prepare for eventual hand-off</a:t>
            </a:r>
            <a:endParaRPr lang="en-US" b="0" dirty="0" smtClean="0"/>
          </a:p>
          <a:p>
            <a:pPr>
              <a:spcBef>
                <a:spcPts val="800"/>
              </a:spcBef>
              <a:defRPr/>
            </a:pPr>
            <a:r>
              <a:rPr lang="en-US" b="0" dirty="0" smtClean="0"/>
              <a:t>Develop potential pathways early on and take proactive steps to plan and prepare for scaling up (go beyond “exit strategies”</a:t>
            </a:r>
            <a:r>
              <a:rPr lang="en-US" b="0" dirty="0" smtClean="0"/>
              <a:t>)</a:t>
            </a:r>
          </a:p>
          <a:p>
            <a:pPr>
              <a:spcBef>
                <a:spcPts val="800"/>
              </a:spcBef>
              <a:defRPr/>
            </a:pPr>
            <a:r>
              <a:rPr lang="en-US" dirty="0" smtClean="0"/>
              <a:t>Involve communities</a:t>
            </a:r>
            <a:endParaRPr lang="en-US" b="0" dirty="0" smtClean="0"/>
          </a:p>
          <a:p>
            <a:pPr>
              <a:spcBef>
                <a:spcPts val="800"/>
              </a:spcBef>
              <a:defRPr/>
            </a:pPr>
            <a:r>
              <a:rPr lang="en-US" b="0" dirty="0" smtClean="0"/>
              <a:t>Explore especially the institutional, policy, fiscal, learning and partnership spaces that allow scaling up</a:t>
            </a:r>
          </a:p>
          <a:p>
            <a:pPr>
              <a:spcBef>
                <a:spcPts val="800"/>
              </a:spcBef>
              <a:defRPr/>
            </a:pPr>
            <a:r>
              <a:rPr lang="en-US" b="0" dirty="0" smtClean="0"/>
              <a:t>Keep it simple</a:t>
            </a:r>
          </a:p>
          <a:p>
            <a:pPr>
              <a:defRPr/>
            </a:pPr>
            <a:endParaRPr lang="en-US" dirty="0"/>
          </a:p>
        </p:txBody>
      </p:sp>
      <p:sp>
        <p:nvSpPr>
          <p:cNvPr id="4" name="Date Placeholder 3"/>
          <p:cNvSpPr>
            <a:spLocks noGrp="1"/>
          </p:cNvSpPr>
          <p:nvPr>
            <p:ph type="dt" sz="quarter" idx="10"/>
          </p:nvPr>
        </p:nvSpPr>
        <p:spPr/>
        <p:txBody>
          <a:bodyPr/>
          <a:lstStyle/>
          <a:p>
            <a:pPr>
              <a:defRPr/>
            </a:pPr>
            <a:r>
              <a:rPr lang="en-US" smtClean="0"/>
              <a:t>11/07/2013</a:t>
            </a:r>
            <a:endParaRPr lang="en-US"/>
          </a:p>
        </p:txBody>
      </p:sp>
      <p:sp>
        <p:nvSpPr>
          <p:cNvPr id="5" name="Footer Placeholder 4"/>
          <p:cNvSpPr>
            <a:spLocks noGrp="1"/>
          </p:cNvSpPr>
          <p:nvPr>
            <p:ph type="ftr" sz="quarter" idx="11"/>
          </p:nvPr>
        </p:nvSpPr>
        <p:spPr/>
        <p:txBody>
          <a:bodyPr/>
          <a:lstStyle/>
          <a:p>
            <a:pPr>
              <a:defRPr/>
            </a:pPr>
            <a:r>
              <a:rPr lang="en-US" smtClean="0"/>
              <a:t>jlinn@brookings.edu</a:t>
            </a:r>
            <a:endParaRPr lang="en-US"/>
          </a:p>
        </p:txBody>
      </p:sp>
      <p:sp>
        <p:nvSpPr>
          <p:cNvPr id="6" name="Slide Number Placeholder 5"/>
          <p:cNvSpPr>
            <a:spLocks noGrp="1"/>
          </p:cNvSpPr>
          <p:nvPr>
            <p:ph type="sldNum" sz="quarter" idx="12"/>
          </p:nvPr>
        </p:nvSpPr>
        <p:spPr/>
        <p:txBody>
          <a:bodyPr/>
          <a:lstStyle/>
          <a:p>
            <a:pPr>
              <a:defRPr/>
            </a:pPr>
            <a:fld id="{F01224FE-42CD-A94D-8E53-B264A706DF16}"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a:xfrm>
            <a:off x="675388" y="188912"/>
            <a:ext cx="7772400" cy="1274495"/>
          </a:xfrm>
        </p:spPr>
        <p:txBody>
          <a:bodyPr>
            <a:normAutofit/>
          </a:bodyPr>
          <a:lstStyle/>
          <a:p>
            <a:r>
              <a:rPr lang="en-US" b="0" dirty="0" smtClean="0">
                <a:cs typeface="MS PGothic" pitchFamily="34" charset="-128"/>
              </a:rPr>
              <a:t>Selected References</a:t>
            </a:r>
          </a:p>
        </p:txBody>
      </p:sp>
      <p:sp>
        <p:nvSpPr>
          <p:cNvPr id="34819" name="Content Placeholder 2"/>
          <p:cNvSpPr>
            <a:spLocks noGrp="1"/>
          </p:cNvSpPr>
          <p:nvPr>
            <p:ph idx="1"/>
          </p:nvPr>
        </p:nvSpPr>
        <p:spPr>
          <a:xfrm>
            <a:off x="466725" y="1672977"/>
            <a:ext cx="8066088" cy="4962525"/>
          </a:xfrm>
        </p:spPr>
        <p:txBody>
          <a:bodyPr>
            <a:normAutofit/>
          </a:bodyPr>
          <a:lstStyle/>
          <a:p>
            <a:pPr>
              <a:spcBef>
                <a:spcPts val="400"/>
              </a:spcBef>
              <a:buNone/>
            </a:pPr>
            <a:r>
              <a:rPr lang="en-GB" sz="1600" dirty="0" smtClean="0"/>
              <a:t>L. </a:t>
            </a:r>
            <a:r>
              <a:rPr lang="en-GB" sz="1600" dirty="0" err="1" smtClean="0"/>
              <a:t>Chandy</a:t>
            </a:r>
            <a:r>
              <a:rPr lang="en-GB" sz="1600" dirty="0" smtClean="0"/>
              <a:t>, A. </a:t>
            </a:r>
            <a:r>
              <a:rPr lang="en-GB" sz="1600" dirty="0" err="1" smtClean="0"/>
              <a:t>Hosono</a:t>
            </a:r>
            <a:r>
              <a:rPr lang="en-GB" sz="1600" dirty="0" smtClean="0"/>
              <a:t>, H. </a:t>
            </a:r>
            <a:r>
              <a:rPr lang="en-GB" sz="1600" dirty="0" err="1" smtClean="0"/>
              <a:t>Kharas</a:t>
            </a:r>
            <a:r>
              <a:rPr lang="en-GB" sz="1600" dirty="0" smtClean="0"/>
              <a:t> &amp; J. Linn, eds. 2013. </a:t>
            </a:r>
            <a:r>
              <a:rPr lang="en-GB" sz="1600" i="1" dirty="0" smtClean="0"/>
              <a:t>Getting to scale. </a:t>
            </a:r>
            <a:r>
              <a:rPr lang="en-GB" sz="1600" dirty="0" smtClean="0"/>
              <a:t>Brookings, Washington, DC</a:t>
            </a:r>
            <a:endParaRPr lang="en-US" sz="1600" dirty="0" smtClean="0">
              <a:cs typeface="MS PGothic" pitchFamily="34" charset="-128"/>
            </a:endParaRPr>
          </a:p>
          <a:p>
            <a:pPr>
              <a:spcBef>
                <a:spcPts val="400"/>
              </a:spcBef>
              <a:buNone/>
            </a:pPr>
            <a:r>
              <a:rPr lang="en-US" sz="1600" dirty="0" smtClean="0">
                <a:cs typeface="MS PGothic" pitchFamily="34" charset="-128"/>
              </a:rPr>
              <a:t>A. Hartmann and J. Linn. 2008. “Scaling Up: A Framework and Lessons for Development Effectiveness from Literature and Practice.” </a:t>
            </a:r>
            <a:r>
              <a:rPr lang="en-US" sz="1600" i="1" dirty="0" err="1" smtClean="0">
                <a:cs typeface="MS PGothic" pitchFamily="34" charset="-128"/>
              </a:rPr>
              <a:t>Wolfensohn</a:t>
            </a:r>
            <a:r>
              <a:rPr lang="en-US" sz="1600" i="1" dirty="0" smtClean="0">
                <a:cs typeface="MS PGothic" pitchFamily="34" charset="-128"/>
              </a:rPr>
              <a:t> Center Working Paper </a:t>
            </a:r>
            <a:r>
              <a:rPr lang="en-US" sz="1600" dirty="0" smtClean="0">
                <a:cs typeface="MS PGothic" pitchFamily="34" charset="-128"/>
              </a:rPr>
              <a:t>No. 5. Brookings. Washington, DC</a:t>
            </a:r>
          </a:p>
          <a:p>
            <a:pPr>
              <a:spcBef>
                <a:spcPts val="400"/>
              </a:spcBef>
              <a:buNone/>
            </a:pPr>
            <a:r>
              <a:rPr lang="en-US" sz="1600" dirty="0" smtClean="0">
                <a:cs typeface="MS PGothic" pitchFamily="34" charset="-128"/>
              </a:rPr>
              <a:t>J. Linn, A. Hartmann, H. </a:t>
            </a:r>
            <a:r>
              <a:rPr lang="en-US" sz="1600" dirty="0" err="1" smtClean="0">
                <a:cs typeface="MS PGothic" pitchFamily="34" charset="-128"/>
              </a:rPr>
              <a:t>Kharas</a:t>
            </a:r>
            <a:r>
              <a:rPr lang="en-US" sz="1600" dirty="0" smtClean="0">
                <a:cs typeface="MS PGothic" pitchFamily="34" charset="-128"/>
              </a:rPr>
              <a:t>, R. Kohl, and B. </a:t>
            </a:r>
            <a:r>
              <a:rPr lang="en-US" sz="1600" dirty="0" err="1" smtClean="0">
                <a:cs typeface="MS PGothic" pitchFamily="34" charset="-128"/>
              </a:rPr>
              <a:t>Massler</a:t>
            </a:r>
            <a:r>
              <a:rPr lang="en-US" sz="1600" dirty="0" smtClean="0">
                <a:cs typeface="MS PGothic" pitchFamily="34" charset="-128"/>
              </a:rPr>
              <a:t>. 2010. “Scaling Up the Fight Against Rural Poverty: An Institutional Review of </a:t>
            </a:r>
            <a:r>
              <a:rPr lang="en-US" sz="1600" dirty="0" err="1" smtClean="0">
                <a:cs typeface="MS PGothic" pitchFamily="34" charset="-128"/>
              </a:rPr>
              <a:t>IFAD’s</a:t>
            </a:r>
            <a:r>
              <a:rPr lang="en-US" sz="1600" dirty="0" smtClean="0">
                <a:cs typeface="MS PGothic" pitchFamily="34" charset="-128"/>
              </a:rPr>
              <a:t> Approach”, Global Working Paper No. 39 , Brookings. Washington, DC</a:t>
            </a:r>
          </a:p>
          <a:p>
            <a:pPr>
              <a:spcBef>
                <a:spcPts val="400"/>
              </a:spcBef>
              <a:buNone/>
            </a:pPr>
            <a:r>
              <a:rPr lang="en-US" sz="1600" dirty="0" smtClean="0">
                <a:cs typeface="MS PGothic" pitchFamily="34" charset="-128"/>
              </a:rPr>
              <a:t>L. Cooley and J. Linn. 2014. “Taking Innovations to Scale: Methods, Applications and Lessons.” Results for Development and MSI. Washington, DC</a:t>
            </a:r>
          </a:p>
          <a:p>
            <a:pPr>
              <a:spcBef>
                <a:spcPts val="400"/>
              </a:spcBef>
              <a:buNone/>
            </a:pPr>
            <a:r>
              <a:rPr lang="en-US" sz="1600" dirty="0" smtClean="0">
                <a:cs typeface="MS PGothic" pitchFamily="34" charset="-128"/>
              </a:rPr>
              <a:t>J. Linn, ed. 2012 </a:t>
            </a:r>
            <a:r>
              <a:rPr lang="en-US" sz="1600" i="1" dirty="0" smtClean="0">
                <a:cs typeface="MS PGothic" pitchFamily="34" charset="-128"/>
              </a:rPr>
              <a:t>Scaling Up in Agriculture, Rural Development and Nutrition</a:t>
            </a:r>
            <a:r>
              <a:rPr lang="en-US" sz="1600" dirty="0" smtClean="0">
                <a:cs typeface="MS PGothic" pitchFamily="34" charset="-128"/>
              </a:rPr>
              <a:t>. 2020 Focus Briefs, No. 19. International Food Policy and Research Institute. Washington, DC</a:t>
            </a:r>
          </a:p>
          <a:p>
            <a:pPr>
              <a:spcBef>
                <a:spcPts val="400"/>
              </a:spcBef>
              <a:buNone/>
            </a:pPr>
            <a:r>
              <a:rPr lang="en-US" sz="1600" dirty="0" smtClean="0"/>
              <a:t>L. Cooley and R. </a:t>
            </a:r>
            <a:r>
              <a:rPr lang="en-US" sz="1600" dirty="0" err="1" smtClean="0"/>
              <a:t>Ved</a:t>
            </a:r>
            <a:r>
              <a:rPr lang="en-US" sz="1600" dirty="0" smtClean="0"/>
              <a:t>, 2012. “Scaling Up—From Vision to Large Scale Change: A Management Framework for Practitioners, Second Edition.” MSI. Washington, DC</a:t>
            </a:r>
          </a:p>
          <a:p>
            <a:pPr>
              <a:spcBef>
                <a:spcPts val="400"/>
              </a:spcBef>
              <a:buNone/>
            </a:pPr>
            <a:r>
              <a:rPr lang="en-US" sz="1600" dirty="0" smtClean="0">
                <a:cs typeface="MS PGothic" pitchFamily="34" charset="-128"/>
              </a:rPr>
              <a:t>A. Hartmann, H. </a:t>
            </a:r>
            <a:r>
              <a:rPr lang="en-US" sz="1600" dirty="0" err="1" smtClean="0">
                <a:cs typeface="MS PGothic" pitchFamily="34" charset="-128"/>
              </a:rPr>
              <a:t>Kharas</a:t>
            </a:r>
            <a:r>
              <a:rPr lang="en-US" sz="1600" dirty="0" smtClean="0">
                <a:cs typeface="MS PGothic" pitchFamily="34" charset="-128"/>
              </a:rPr>
              <a:t>, R. Kohl, J. Linn, B. </a:t>
            </a:r>
            <a:r>
              <a:rPr lang="en-US" sz="1600" dirty="0" err="1" smtClean="0">
                <a:cs typeface="MS PGothic" pitchFamily="34" charset="-128"/>
              </a:rPr>
              <a:t>Massler</a:t>
            </a:r>
            <a:r>
              <a:rPr lang="en-US" sz="1600" dirty="0" smtClean="0">
                <a:cs typeface="MS PGothic" pitchFamily="34" charset="-128"/>
              </a:rPr>
              <a:t> and C. </a:t>
            </a:r>
            <a:r>
              <a:rPr lang="en-US" sz="1600" dirty="0" err="1" smtClean="0">
                <a:cs typeface="MS PGothic" pitchFamily="34" charset="-128"/>
              </a:rPr>
              <a:t>Sourang</a:t>
            </a:r>
            <a:r>
              <a:rPr lang="en-US" sz="1600" dirty="0" smtClean="0">
                <a:cs typeface="MS PGothic" pitchFamily="34" charset="-128"/>
              </a:rPr>
              <a:t>. 2013. “Scaling Up Programs for the Rural Poor: </a:t>
            </a:r>
            <a:r>
              <a:rPr lang="en-US" sz="1600" dirty="0" err="1" smtClean="0">
                <a:cs typeface="MS PGothic" pitchFamily="34" charset="-128"/>
              </a:rPr>
              <a:t>IFAD’s</a:t>
            </a:r>
            <a:r>
              <a:rPr lang="en-US" sz="1600" dirty="0" smtClean="0">
                <a:cs typeface="MS PGothic" pitchFamily="34" charset="-128"/>
              </a:rPr>
              <a:t> Experience, Lessons and Prospects (Phase 2).” </a:t>
            </a:r>
            <a:r>
              <a:rPr lang="en-US" sz="1600" i="1" dirty="0" smtClean="0">
                <a:cs typeface="MS PGothic" pitchFamily="34" charset="-128"/>
              </a:rPr>
              <a:t>Global Economy&amp; Development Working Paper </a:t>
            </a:r>
            <a:r>
              <a:rPr lang="en-US" sz="1600" dirty="0" smtClean="0">
                <a:cs typeface="MS PGothic" pitchFamily="34" charset="-128"/>
              </a:rPr>
              <a:t>54. Brookings</a:t>
            </a:r>
          </a:p>
          <a:p>
            <a:pPr>
              <a:spcBef>
                <a:spcPts val="1600"/>
              </a:spcBef>
            </a:pPr>
            <a:endParaRPr lang="en-US" sz="1600" dirty="0" smtClean="0">
              <a:cs typeface="MS PGothic" pitchFamily="34" charset="-128"/>
            </a:endParaRPr>
          </a:p>
          <a:p>
            <a:pPr marL="342900" indent="-342900">
              <a:spcBef>
                <a:spcPts val="1600"/>
              </a:spcBef>
            </a:pPr>
            <a:endParaRPr lang="en-US" sz="1600" dirty="0" smtClean="0">
              <a:cs typeface="MS PGothic" pitchFamily="34" charset="-128"/>
            </a:endParaRPr>
          </a:p>
          <a:p>
            <a:pPr>
              <a:spcBef>
                <a:spcPts val="1600"/>
              </a:spcBef>
            </a:pPr>
            <a:endParaRPr lang="en-US" sz="2000" dirty="0" smtClean="0">
              <a:cs typeface="MS PGothic" pitchFamily="34" charset="-128"/>
            </a:endParaRPr>
          </a:p>
          <a:p>
            <a:pPr>
              <a:spcBef>
                <a:spcPts val="1600"/>
              </a:spcBef>
            </a:pPr>
            <a:endParaRPr lang="en-US" sz="2000" dirty="0" smtClean="0">
              <a:cs typeface="MS PGothic" pitchFamily="34" charset="-128"/>
            </a:endParaRPr>
          </a:p>
          <a:p>
            <a:endParaRPr lang="en-US" dirty="0" smtClean="0">
              <a:cs typeface="MS PGothic" pitchFamily="34" charset="-128"/>
            </a:endParaRPr>
          </a:p>
        </p:txBody>
      </p:sp>
      <p:sp>
        <p:nvSpPr>
          <p:cNvPr id="4" name="Slide Number Placeholder 3"/>
          <p:cNvSpPr>
            <a:spLocks noGrp="1"/>
          </p:cNvSpPr>
          <p:nvPr>
            <p:ph type="sldNum" sz="quarter" idx="12"/>
          </p:nvPr>
        </p:nvSpPr>
        <p:spPr/>
        <p:txBody>
          <a:bodyPr/>
          <a:lstStyle/>
          <a:p>
            <a:pPr>
              <a:defRPr/>
            </a:pPr>
            <a:fld id="{FDE66EBB-F39A-489E-8612-B084022F6B99}" type="slidenum">
              <a:rPr lang="en-GB" smtClean="0"/>
              <a:pPr>
                <a:defRPr/>
              </a:pPr>
              <a:t>26</a:t>
            </a:fld>
            <a:endParaRPr lang="en-GB" dirty="0"/>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900113" y="2817999"/>
            <a:ext cx="7345362" cy="1339850"/>
          </a:xfrm>
        </p:spPr>
        <p:txBody>
          <a:bodyPr/>
          <a:lstStyle/>
          <a:p>
            <a:r>
              <a:rPr lang="en-US" dirty="0" smtClean="0"/>
              <a:t>Thank you!</a:t>
            </a:r>
            <a:endParaRPr lang="en-US"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372534" y="244158"/>
            <a:ext cx="8380307" cy="1339850"/>
          </a:xfrm>
        </p:spPr>
        <p:txBody>
          <a:bodyPr>
            <a:normAutofit fontScale="90000"/>
          </a:bodyPr>
          <a:lstStyle/>
          <a:p>
            <a:r>
              <a:rPr lang="en-US" dirty="0" smtClean="0"/>
              <a:t>Annex:</a:t>
            </a:r>
            <a:br>
              <a:rPr lang="en-US" dirty="0" smtClean="0"/>
            </a:br>
            <a:r>
              <a:rPr lang="en-US" dirty="0" smtClean="0"/>
              <a:t>Scale up institutions OF the poor</a:t>
            </a:r>
            <a:endParaRPr lang="en-US"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28</a:t>
            </a:fld>
            <a:endParaRPr lang="en-US"/>
          </a:p>
        </p:txBody>
      </p:sp>
      <p:pic>
        <p:nvPicPr>
          <p:cNvPr id="9" name="Picture 8"/>
          <p:cNvPicPr>
            <a:picLocks noChangeAspect="1"/>
          </p:cNvPicPr>
          <p:nvPr/>
        </p:nvPicPr>
        <p:blipFill>
          <a:blip r:embed="rId2"/>
          <a:stretch>
            <a:fillRect/>
          </a:stretch>
        </p:blipFill>
        <p:spPr>
          <a:xfrm>
            <a:off x="1100686" y="1869722"/>
            <a:ext cx="6874933" cy="436597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a:xfrm>
            <a:off x="508000" y="244158"/>
            <a:ext cx="8043333" cy="1339850"/>
          </a:xfrm>
        </p:spPr>
        <p:txBody>
          <a:bodyPr>
            <a:normAutofit fontScale="90000"/>
          </a:bodyPr>
          <a:lstStyle/>
          <a:p>
            <a:r>
              <a:rPr lang="en-US" dirty="0" smtClean="0"/>
              <a:t>Annex: The MSI 3-step approach to managing scaling </a:t>
            </a:r>
            <a:r>
              <a:rPr lang="en-US" dirty="0" smtClean="0"/>
              <a:t>u</a:t>
            </a:r>
            <a:r>
              <a:rPr lang="en-US" dirty="0" smtClean="0"/>
              <a:t>p</a:t>
            </a:r>
            <a:endParaRPr lang="en-US" dirty="0"/>
          </a:p>
        </p:txBody>
      </p:sp>
      <p:sp>
        <p:nvSpPr>
          <p:cNvPr id="7" name="Vertical Text Placeholder 6"/>
          <p:cNvSpPr>
            <a:spLocks noGrp="1"/>
          </p:cNvSpPr>
          <p:nvPr>
            <p:ph type="body" orient="vert" idx="1"/>
          </p:nvPr>
        </p:nvSpPr>
        <p:spPr>
          <a:xfrm rot="16200000">
            <a:off x="2353732" y="378250"/>
            <a:ext cx="4438123" cy="7345362"/>
          </a:xfrm>
        </p:spPr>
        <p:txBody>
          <a:bodyPr>
            <a:normAutofit/>
          </a:bodyPr>
          <a:lstStyle/>
          <a:p>
            <a:pPr>
              <a:buNone/>
            </a:pPr>
            <a:r>
              <a:rPr lang="en-US" sz="2000" b="1" dirty="0" smtClean="0"/>
              <a:t>Step 1: Develop a scaling-up plan </a:t>
            </a:r>
            <a:endParaRPr lang="en-US" sz="2000" b="1" dirty="0" smtClean="0"/>
          </a:p>
          <a:p>
            <a:pPr>
              <a:spcBef>
                <a:spcPts val="0"/>
              </a:spcBef>
              <a:buNone/>
            </a:pPr>
            <a:r>
              <a:rPr lang="en-US" sz="2000" dirty="0" smtClean="0"/>
              <a:t>	</a:t>
            </a:r>
            <a:r>
              <a:rPr lang="en-US" sz="2000" dirty="0" err="1" smtClean="0"/>
              <a:t></a:t>
            </a:r>
            <a:r>
              <a:rPr lang="en-US" sz="2000" dirty="0" smtClean="0"/>
              <a:t> </a:t>
            </a:r>
            <a:r>
              <a:rPr lang="en-US" sz="2000" dirty="0" smtClean="0"/>
              <a:t>Task 1: Create a vision</a:t>
            </a:r>
            <a:br>
              <a:rPr lang="en-US" sz="2000" dirty="0" smtClean="0"/>
            </a:br>
            <a:r>
              <a:rPr lang="en-US" sz="2000" dirty="0" err="1" smtClean="0"/>
              <a:t></a:t>
            </a:r>
            <a:r>
              <a:rPr lang="en-US" sz="2000" dirty="0" smtClean="0"/>
              <a:t> Task 2: Assess scalability</a:t>
            </a:r>
            <a:br>
              <a:rPr lang="en-US" sz="2000" dirty="0" smtClean="0"/>
            </a:br>
            <a:r>
              <a:rPr lang="en-US" sz="2000" dirty="0" err="1" smtClean="0"/>
              <a:t></a:t>
            </a:r>
            <a:r>
              <a:rPr lang="en-US" sz="2000" dirty="0" smtClean="0"/>
              <a:t> Task 3: Fill information gaps</a:t>
            </a:r>
            <a:br>
              <a:rPr lang="en-US" sz="2000" dirty="0" smtClean="0"/>
            </a:br>
            <a:r>
              <a:rPr lang="en-US" sz="2000" dirty="0" err="1" smtClean="0"/>
              <a:t></a:t>
            </a:r>
            <a:r>
              <a:rPr lang="en-US" sz="2000" dirty="0" smtClean="0"/>
              <a:t> Task 4: Prepare a scaling-up plan </a:t>
            </a:r>
          </a:p>
          <a:p>
            <a:pPr>
              <a:spcBef>
                <a:spcPts val="800"/>
              </a:spcBef>
              <a:buNone/>
            </a:pPr>
            <a:r>
              <a:rPr lang="en-US" sz="2000" b="1" dirty="0" smtClean="0"/>
              <a:t>Step 2: Establish the preconditions for scaling up </a:t>
            </a:r>
            <a:endParaRPr lang="en-US" sz="2000" b="1" dirty="0" smtClean="0"/>
          </a:p>
          <a:p>
            <a:pPr>
              <a:spcBef>
                <a:spcPts val="0"/>
              </a:spcBef>
              <a:buNone/>
            </a:pPr>
            <a:r>
              <a:rPr lang="en-US" sz="2000" dirty="0" smtClean="0"/>
              <a:t>	</a:t>
            </a:r>
            <a:r>
              <a:rPr lang="en-US" sz="2000" dirty="0" err="1" smtClean="0"/>
              <a:t></a:t>
            </a:r>
            <a:r>
              <a:rPr lang="en-US" sz="2000" dirty="0" smtClean="0"/>
              <a:t> </a:t>
            </a:r>
            <a:r>
              <a:rPr lang="en-US" sz="2000" dirty="0" smtClean="0"/>
              <a:t>Task 5: Legitimize change</a:t>
            </a:r>
            <a:br>
              <a:rPr lang="en-US" sz="2000" dirty="0" smtClean="0"/>
            </a:br>
            <a:r>
              <a:rPr lang="en-US" sz="2000" dirty="0" err="1" smtClean="0"/>
              <a:t></a:t>
            </a:r>
            <a:r>
              <a:rPr lang="en-US" sz="2000" dirty="0" smtClean="0"/>
              <a:t> Task 6: Build a constituency</a:t>
            </a:r>
            <a:br>
              <a:rPr lang="en-US" sz="2000" dirty="0" smtClean="0"/>
            </a:br>
            <a:r>
              <a:rPr lang="en-US" sz="2000" dirty="0" err="1" smtClean="0"/>
              <a:t></a:t>
            </a:r>
            <a:r>
              <a:rPr lang="en-US" sz="2000" dirty="0" smtClean="0"/>
              <a:t> Task 7: Realign and mobilize the needed resources </a:t>
            </a:r>
          </a:p>
          <a:p>
            <a:pPr>
              <a:spcBef>
                <a:spcPts val="800"/>
              </a:spcBef>
              <a:buNone/>
            </a:pPr>
            <a:r>
              <a:rPr lang="en-US" sz="2000" b="1" dirty="0" smtClean="0"/>
              <a:t>Step 3: Implement the scaling up process </a:t>
            </a:r>
            <a:endParaRPr lang="en-US" sz="2000" b="1" dirty="0" smtClean="0"/>
          </a:p>
          <a:p>
            <a:pPr>
              <a:spcBef>
                <a:spcPts val="0"/>
              </a:spcBef>
              <a:buNone/>
            </a:pPr>
            <a:r>
              <a:rPr lang="en-US" sz="2000" dirty="0" smtClean="0"/>
              <a:t>	</a:t>
            </a:r>
            <a:r>
              <a:rPr lang="en-US" sz="2000" dirty="0" err="1" smtClean="0"/>
              <a:t></a:t>
            </a:r>
            <a:r>
              <a:rPr lang="en-US" sz="2000" dirty="0" smtClean="0"/>
              <a:t> </a:t>
            </a:r>
            <a:r>
              <a:rPr lang="en-US" sz="2000" dirty="0" smtClean="0"/>
              <a:t>Task 8: Modify organizational structures</a:t>
            </a:r>
            <a:br>
              <a:rPr lang="en-US" sz="2000" dirty="0" smtClean="0"/>
            </a:br>
            <a:r>
              <a:rPr lang="en-US" sz="2000" dirty="0" err="1" smtClean="0"/>
              <a:t></a:t>
            </a:r>
            <a:r>
              <a:rPr lang="en-US" sz="2000" dirty="0" smtClean="0"/>
              <a:t> Task 9: Coordinate action</a:t>
            </a:r>
            <a:br>
              <a:rPr lang="en-US" sz="2000" dirty="0" smtClean="0"/>
            </a:br>
            <a:r>
              <a:rPr lang="en-US" sz="2000" dirty="0" err="1" smtClean="0"/>
              <a:t></a:t>
            </a:r>
            <a:r>
              <a:rPr lang="en-US" sz="2000" dirty="0" smtClean="0"/>
              <a:t> Task 10: Track performance and maintain momentum </a:t>
            </a:r>
          </a:p>
          <a:p>
            <a:endParaRPr lang="en-US" dirty="0"/>
          </a:p>
        </p:txBody>
      </p:sp>
      <p:sp>
        <p:nvSpPr>
          <p:cNvPr id="3" name="Date Placeholder 2"/>
          <p:cNvSpPr>
            <a:spLocks noGrp="1"/>
          </p:cNvSpPr>
          <p:nvPr>
            <p:ph type="dt" sz="half" idx="10"/>
          </p:nvPr>
        </p:nvSpPr>
        <p:spPr/>
        <p:txBody>
          <a:bodyPr/>
          <a:lstStyle/>
          <a:p>
            <a:r>
              <a:rPr lang="en-US" smtClean="0"/>
              <a:t>11/07/2013</a:t>
            </a:r>
            <a:endParaRPr lang="en-US"/>
          </a:p>
        </p:txBody>
      </p:sp>
      <p:sp>
        <p:nvSpPr>
          <p:cNvPr id="4" name="Footer Placeholder 3"/>
          <p:cNvSpPr>
            <a:spLocks noGrp="1"/>
          </p:cNvSpPr>
          <p:nvPr>
            <p:ph type="ftr" sz="quarter" idx="11"/>
          </p:nvPr>
        </p:nvSpPr>
        <p:spPr/>
        <p:txBody>
          <a:bodyPr/>
          <a:lstStyle/>
          <a:p>
            <a:r>
              <a:rPr lang="en-US" smtClean="0"/>
              <a:t>jlinn@brookings.edu</a:t>
            </a:r>
            <a:endParaRPr lang="en-US"/>
          </a:p>
        </p:txBody>
      </p:sp>
      <p:sp>
        <p:nvSpPr>
          <p:cNvPr id="5" name="Slide Number Placeholder 4"/>
          <p:cNvSpPr>
            <a:spLocks noGrp="1"/>
          </p:cNvSpPr>
          <p:nvPr>
            <p:ph type="sldNum" sz="quarter" idx="12"/>
          </p:nvPr>
        </p:nvSpPr>
        <p:spPr/>
        <p:txBody>
          <a:bodyPr/>
          <a:lstStyle/>
          <a:p>
            <a:fld id="{1AE56A59-DE8D-F840-9A2F-1C694AD188A7}" type="slidenum">
              <a:rPr lang="en-US" smtClean="0"/>
              <a:pPr/>
              <a:t>29</a:t>
            </a:fld>
            <a:endParaRPr lang="en-US"/>
          </a:p>
        </p:txBody>
      </p:sp>
      <p:sp>
        <p:nvSpPr>
          <p:cNvPr id="8" name="TextBox 7"/>
          <p:cNvSpPr txBox="1"/>
          <p:nvPr/>
        </p:nvSpPr>
        <p:spPr>
          <a:xfrm>
            <a:off x="6324573" y="6083730"/>
            <a:ext cx="2599267" cy="369332"/>
          </a:xfrm>
          <a:prstGeom prst="rect">
            <a:avLst/>
          </a:prstGeom>
          <a:noFill/>
        </p:spPr>
        <p:txBody>
          <a:bodyPr wrap="square" rtlCol="0">
            <a:spAutoFit/>
          </a:bodyPr>
          <a:lstStyle/>
          <a:p>
            <a:r>
              <a:rPr lang="en-US" dirty="0" smtClean="0"/>
              <a:t>Source: Cooley and </a:t>
            </a:r>
            <a:r>
              <a:rPr lang="en-US" dirty="0" err="1" smtClean="0"/>
              <a:t>Ved</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Scaling up – </a:t>
            </a:r>
            <a:br>
              <a:rPr lang="en-US" dirty="0" smtClean="0"/>
            </a:br>
            <a:r>
              <a:rPr lang="en-US" dirty="0" smtClean="0"/>
              <a:t>Some background</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10654" y="244158"/>
            <a:ext cx="7345362" cy="1339850"/>
          </a:xfrm>
        </p:spPr>
        <p:txBody>
          <a:bodyPr/>
          <a:lstStyle/>
          <a:p>
            <a:pPr algn="l"/>
            <a:r>
              <a:rPr lang="en-US" dirty="0" smtClean="0"/>
              <a:t>Scaling up – what is it?</a:t>
            </a:r>
            <a:endParaRPr lang="en-US" dirty="0"/>
          </a:p>
        </p:txBody>
      </p:sp>
      <p:sp>
        <p:nvSpPr>
          <p:cNvPr id="3" name="Content Placeholder 2"/>
          <p:cNvSpPr>
            <a:spLocks noGrp="1"/>
          </p:cNvSpPr>
          <p:nvPr>
            <p:ph idx="1"/>
          </p:nvPr>
        </p:nvSpPr>
        <p:spPr>
          <a:xfrm>
            <a:off x="510654" y="1849969"/>
            <a:ext cx="8131194" cy="4528282"/>
          </a:xfrm>
        </p:spPr>
        <p:txBody>
          <a:bodyPr>
            <a:normAutofit lnSpcReduction="10000"/>
          </a:bodyPr>
          <a:lstStyle/>
          <a:p>
            <a:r>
              <a:rPr lang="en-US" dirty="0" smtClean="0"/>
              <a:t>It’s not about more money (although that may help)</a:t>
            </a:r>
          </a:p>
          <a:p>
            <a:pPr lvl="1">
              <a:spcBef>
                <a:spcPts val="0"/>
              </a:spcBef>
            </a:pPr>
            <a:r>
              <a:rPr lang="en-US" sz="2400" dirty="0" smtClean="0"/>
              <a:t>It’s about </a:t>
            </a:r>
            <a:r>
              <a:rPr lang="en-US" sz="2400" b="1" dirty="0" smtClean="0"/>
              <a:t>more impact</a:t>
            </a:r>
            <a:r>
              <a:rPr lang="en-US" sz="2400" dirty="0" smtClean="0"/>
              <a:t> by improving more people’s lives on a lasting basis</a:t>
            </a:r>
          </a:p>
          <a:p>
            <a:pPr>
              <a:spcBef>
                <a:spcPts val="600"/>
              </a:spcBef>
            </a:pPr>
            <a:r>
              <a:rPr lang="en-US" dirty="0" smtClean="0"/>
              <a:t>It’s not about individual projects (although they are important instruments for planning and implementation)</a:t>
            </a:r>
          </a:p>
          <a:p>
            <a:pPr lvl="1">
              <a:spcBef>
                <a:spcPts val="0"/>
              </a:spcBef>
            </a:pPr>
            <a:r>
              <a:rPr lang="en-US" sz="2400" dirty="0" smtClean="0"/>
              <a:t>It’s about supporting </a:t>
            </a:r>
            <a:r>
              <a:rPr lang="en-US" sz="2400" b="1" dirty="0" smtClean="0"/>
              <a:t>longer-term programs </a:t>
            </a:r>
            <a:r>
              <a:rPr lang="en-US" sz="2400" dirty="0" smtClean="0"/>
              <a:t>of engagement and building momentum that lasts beyond the program</a:t>
            </a:r>
          </a:p>
          <a:p>
            <a:pPr>
              <a:spcBef>
                <a:spcPts val="600"/>
              </a:spcBef>
            </a:pPr>
            <a:r>
              <a:rPr lang="en-US" dirty="0" smtClean="0"/>
              <a:t>It’s not only</a:t>
            </a:r>
            <a:r>
              <a:rPr lang="en-US" dirty="0" smtClean="0"/>
              <a:t> about what governments or donors do</a:t>
            </a:r>
          </a:p>
          <a:p>
            <a:pPr lvl="1">
              <a:spcBef>
                <a:spcPts val="0"/>
              </a:spcBef>
            </a:pPr>
            <a:r>
              <a:rPr lang="en-US" sz="2400" dirty="0" smtClean="0"/>
              <a:t>It’s about getting programs right </a:t>
            </a:r>
            <a:r>
              <a:rPr lang="en-US" sz="2400" b="1" dirty="0" smtClean="0"/>
              <a:t>on the ground</a:t>
            </a:r>
            <a:r>
              <a:rPr lang="en-US" sz="2400" dirty="0" smtClean="0"/>
              <a:t>, whether with</a:t>
            </a:r>
            <a:r>
              <a:rPr lang="en-US" sz="2400" dirty="0" smtClean="0"/>
              <a:t> government or external </a:t>
            </a:r>
            <a:r>
              <a:rPr lang="en-US" sz="2400" dirty="0" smtClean="0"/>
              <a:t>assistance or without, but</a:t>
            </a:r>
            <a:r>
              <a:rPr lang="en-US" sz="2400" dirty="0" smtClean="0"/>
              <a:t> governments and donors </a:t>
            </a:r>
            <a:r>
              <a:rPr lang="en-US" sz="2400" dirty="0" smtClean="0"/>
              <a:t>should support, rather than hinder, scaling up</a:t>
            </a:r>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Slide Number Placeholder 4"/>
          <p:cNvSpPr>
            <a:spLocks noGrp="1"/>
          </p:cNvSpPr>
          <p:nvPr>
            <p:ph type="sldNum" sz="quarter" idx="12"/>
          </p:nvPr>
        </p:nvSpPr>
        <p:spPr/>
        <p:txBody>
          <a:bodyPr/>
          <a:lstStyle/>
          <a:p>
            <a:fld id="{1AE56A59-DE8D-F840-9A2F-1C694AD188A7}" type="slidenum">
              <a:rPr lang="en-US" smtClean="0"/>
              <a:pPr/>
              <a:t>4</a:t>
            </a:fld>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456666"/>
            <a:ext cx="7467600" cy="838518"/>
          </a:xfrm>
          <a:solidFill>
            <a:schemeClr val="bg1"/>
          </a:solidFill>
          <a:ln w="19050">
            <a:noFill/>
          </a:ln>
        </p:spPr>
        <p:txBody>
          <a:bodyPr>
            <a:normAutofit/>
          </a:bodyPr>
          <a:lstStyle/>
          <a:p>
            <a:pPr algn="l">
              <a:defRPr/>
            </a:pPr>
            <a:r>
              <a:rPr lang="en-US" sz="4400" dirty="0" smtClean="0"/>
              <a:t>Types of scaling up</a:t>
            </a:r>
          </a:p>
        </p:txBody>
      </p:sp>
      <p:sp>
        <p:nvSpPr>
          <p:cNvPr id="3" name="Content Placeholder 2"/>
          <p:cNvSpPr>
            <a:spLocks noGrp="1"/>
          </p:cNvSpPr>
          <p:nvPr>
            <p:ph idx="1"/>
          </p:nvPr>
        </p:nvSpPr>
        <p:spPr>
          <a:xfrm>
            <a:off x="900112" y="1753328"/>
            <a:ext cx="7345363" cy="4561604"/>
          </a:xfrm>
        </p:spPr>
        <p:txBody>
          <a:bodyPr>
            <a:normAutofit fontScale="70000" lnSpcReduction="20000"/>
          </a:bodyPr>
          <a:lstStyle/>
          <a:p>
            <a:pPr lvl="0">
              <a:lnSpc>
                <a:spcPct val="120000"/>
              </a:lnSpc>
            </a:pPr>
            <a:r>
              <a:rPr lang="en-US" sz="3789" dirty="0" smtClean="0"/>
              <a:t>Expansion of services to more people in a given geographical area (fill-in)</a:t>
            </a:r>
          </a:p>
          <a:p>
            <a:pPr lvl="0">
              <a:lnSpc>
                <a:spcPct val="120000"/>
              </a:lnSpc>
            </a:pPr>
            <a:r>
              <a:rPr lang="en-US" sz="3789" dirty="0" smtClean="0"/>
              <a:t>Horizontal replication, from one geographic area to another (including across borders </a:t>
            </a:r>
            <a:r>
              <a:rPr lang="en-US" sz="3789" dirty="0" err="1" smtClean="0">
                <a:sym typeface="Wingdings"/>
              </a:rPr>
              <a:t></a:t>
            </a:r>
            <a:r>
              <a:rPr lang="en-US" sz="3789" dirty="0" smtClean="0">
                <a:sym typeface="Wingdings"/>
              </a:rPr>
              <a:t> South-South cooperation)</a:t>
            </a:r>
          </a:p>
          <a:p>
            <a:pPr>
              <a:lnSpc>
                <a:spcPct val="120000"/>
              </a:lnSpc>
            </a:pPr>
            <a:r>
              <a:rPr lang="en-US" sz="3789" dirty="0" smtClean="0"/>
              <a:t>Vertical scaling-up (policy, legal, institutional reform for mainstreaming an approach)</a:t>
            </a:r>
            <a:endParaRPr lang="de-DE" sz="3789" dirty="0" smtClean="0"/>
          </a:p>
          <a:p>
            <a:pPr lvl="0">
              <a:lnSpc>
                <a:spcPct val="120000"/>
              </a:lnSpc>
            </a:pPr>
            <a:r>
              <a:rPr lang="en-US" sz="3789" dirty="0" smtClean="0"/>
              <a:t>Functional expansion, by adding additional functional areas of engagement</a:t>
            </a:r>
            <a:endParaRPr lang="de-DE" sz="3789" dirty="0" smtClean="0"/>
          </a:p>
          <a:p>
            <a:pPr marL="514350" indent="-514350">
              <a:buFont typeface="+mj-lt"/>
              <a:buAutoNum type="arabicPeriod"/>
              <a:defRPr/>
            </a:pPr>
            <a:endParaRPr lang="en-GB" sz="2600" dirty="0" smtClean="0"/>
          </a:p>
          <a:p>
            <a:pPr>
              <a:defRPr/>
            </a:pPr>
            <a:endParaRPr lang="en-GB" dirty="0" smtClean="0"/>
          </a:p>
          <a:p>
            <a:pPr>
              <a:defRPr/>
            </a:pPr>
            <a:endParaRPr lang="en-GB" dirty="0" smtClean="0"/>
          </a:p>
          <a:p>
            <a:pPr>
              <a:defRPr/>
            </a:pPr>
            <a:endParaRPr lang="en-GB" dirty="0" smtClean="0"/>
          </a:p>
          <a:p>
            <a:pPr>
              <a:defRPr/>
            </a:pPr>
            <a:endParaRPr lang="en-GB" dirty="0"/>
          </a:p>
        </p:txBody>
      </p:sp>
      <p:sp>
        <p:nvSpPr>
          <p:cNvPr id="4" name="Slide Number Placeholder 3"/>
          <p:cNvSpPr>
            <a:spLocks noGrp="1"/>
          </p:cNvSpPr>
          <p:nvPr>
            <p:ph type="sldNum" sz="quarter" idx="12"/>
          </p:nvPr>
        </p:nvSpPr>
        <p:spPr/>
        <p:txBody>
          <a:bodyPr/>
          <a:lstStyle/>
          <a:p>
            <a:pPr>
              <a:defRPr/>
            </a:pPr>
            <a:fld id="{899F4F32-B6A4-4B94-B8DD-50FBE196250B}" type="slidenum">
              <a:rPr lang="en-GB" smtClean="0">
                <a:solidFill>
                  <a:srgbClr val="D1282E"/>
                </a:solidFill>
              </a:rPr>
              <a:pPr>
                <a:defRPr/>
              </a:pPr>
              <a:t>5</a:t>
            </a:fld>
            <a:endParaRPr lang="en-GB">
              <a:solidFill>
                <a:srgbClr val="D1282E"/>
              </a:solidFill>
            </a:endParaRPr>
          </a:p>
        </p:txBody>
      </p:sp>
      <p:sp>
        <p:nvSpPr>
          <p:cNvPr id="5" name="Date Placeholder 4"/>
          <p:cNvSpPr>
            <a:spLocks noGrp="1"/>
          </p:cNvSpPr>
          <p:nvPr>
            <p:ph type="dt" sz="half" idx="10"/>
          </p:nvPr>
        </p:nvSpPr>
        <p:spPr/>
        <p:txBody>
          <a:bodyPr/>
          <a:lstStyle/>
          <a:p>
            <a:r>
              <a:rPr lang="en-US" smtClean="0"/>
              <a:t>11/07/2013</a:t>
            </a:r>
            <a:endParaRPr lang="en-US"/>
          </a:p>
        </p:txBody>
      </p:sp>
      <p:sp>
        <p:nvSpPr>
          <p:cNvPr id="6" name="Footer Placeholder 5"/>
          <p:cNvSpPr>
            <a:spLocks noGrp="1"/>
          </p:cNvSpPr>
          <p:nvPr>
            <p:ph type="ftr" sz="quarter" idx="11"/>
          </p:nvPr>
        </p:nvSpPr>
        <p:spPr/>
        <p:txBody>
          <a:bodyPr/>
          <a:lstStyle/>
          <a:p>
            <a:r>
              <a:rPr lang="en-US" smtClean="0"/>
              <a:t>jlinn@brookings.edu</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691931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569"/>
            <a:ext cx="8077199" cy="1125018"/>
          </a:xfrm>
        </p:spPr>
        <p:txBody>
          <a:bodyPr>
            <a:normAutofit/>
          </a:bodyPr>
          <a:lstStyle/>
          <a:p>
            <a:pPr algn="l"/>
            <a:r>
              <a:rPr lang="en-US" sz="4400" dirty="0" smtClean="0"/>
              <a:t>Why worry about scaling up?</a:t>
            </a:r>
            <a:endParaRPr lang="en-US" sz="4400" dirty="0"/>
          </a:p>
        </p:txBody>
      </p:sp>
      <p:sp>
        <p:nvSpPr>
          <p:cNvPr id="3" name="Content Placeholder 2"/>
          <p:cNvSpPr>
            <a:spLocks noGrp="1"/>
          </p:cNvSpPr>
          <p:nvPr>
            <p:ph idx="1"/>
          </p:nvPr>
        </p:nvSpPr>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FDE66EBB-F39A-489E-8612-B084022F6B99}" type="slidenum">
              <a:rPr lang="en-GB" smtClean="0"/>
              <a:pPr>
                <a:defRPr/>
              </a:pPr>
              <a:t>6</a:t>
            </a:fld>
            <a:endParaRPr lang="en-GB"/>
          </a:p>
        </p:txBody>
      </p:sp>
      <p:sp>
        <p:nvSpPr>
          <p:cNvPr id="5" name="Rectangle 3"/>
          <p:cNvSpPr txBox="1">
            <a:spLocks/>
          </p:cNvSpPr>
          <p:nvPr/>
        </p:nvSpPr>
        <p:spPr bwMode="auto">
          <a:xfrm>
            <a:off x="457200" y="1618266"/>
            <a:ext cx="8077199" cy="4770121"/>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bodyPr>
          <a:lstStyle/>
          <a:p>
            <a:pPr marL="195263" marR="0" lvl="0" indent="-195263" algn="l" defTabSz="914400" rtl="0" eaLnBrk="0" fontAlgn="base" latinLnBrk="0" hangingPunct="0">
              <a:lnSpc>
                <a:spcPct val="100000"/>
              </a:lnSpc>
              <a:spcBef>
                <a:spcPts val="400"/>
              </a:spcBef>
              <a:buClrTx/>
              <a:buSzTx/>
              <a:buFont typeface="Arial"/>
              <a:buChar char="•"/>
              <a:tabLst/>
              <a:defRPr/>
            </a:pPr>
            <a:r>
              <a:rPr kumimoji="0" lang="en-US" sz="22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Ambitious national and global development goals (</a:t>
            </a:r>
            <a:r>
              <a:rPr kumimoji="0" lang="en-US" sz="2200" i="0" u="none" strike="noStrike" kern="0" cap="none" spc="0" normalizeH="0" baseline="0" noProof="0" dirty="0" err="1" smtClean="0">
                <a:ln>
                  <a:noFill/>
                </a:ln>
                <a:solidFill>
                  <a:schemeClr val="tx1"/>
                </a:solidFill>
                <a:effectLst/>
                <a:uLnTx/>
                <a:uFillTx/>
                <a:latin typeface="+mn-lt"/>
                <a:ea typeface="MS PGothic" pitchFamily="34" charset="-128"/>
                <a:cs typeface="MS PGothic" pitchFamily="34" charset="-128"/>
              </a:rPr>
              <a:t>MDGs,SDGs</a:t>
            </a:r>
            <a:r>
              <a:rPr kumimoji="0" lang="en-US" sz="22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 etc.) </a:t>
            </a:r>
          </a:p>
          <a:p>
            <a:pPr marL="195263" marR="0" lvl="0" indent="-195263" algn="l" defTabSz="914400" rtl="0" eaLnBrk="0" fontAlgn="base" latinLnBrk="0" hangingPunct="0">
              <a:lnSpc>
                <a:spcPct val="100000"/>
              </a:lnSpc>
              <a:spcBef>
                <a:spcPts val="400"/>
              </a:spcBef>
              <a:buClrTx/>
              <a:buSzTx/>
              <a:buFont typeface="Arial"/>
              <a:buChar char="•"/>
              <a:tabLst/>
              <a:defRPr/>
            </a:pPr>
            <a:r>
              <a:rPr lang="en-US" sz="2200" kern="0" dirty="0" smtClean="0">
                <a:latin typeface="+mn-lt"/>
                <a:ea typeface="MS PGothic" pitchFamily="34" charset="-128"/>
                <a:cs typeface="MS PGothic" pitchFamily="34" charset="-128"/>
              </a:rPr>
              <a:t>But problems with design and implementation of development programs:</a:t>
            </a:r>
            <a:endParaRPr kumimoji="0" lang="en-US" sz="22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endParaRPr>
          </a:p>
          <a:p>
            <a:pPr marL="576263" marR="0" lvl="1" indent="-190500" algn="l" defTabSz="914400" rtl="0" eaLnBrk="0" fontAlgn="base" latinLnBrk="0" hangingPunct="0">
              <a:lnSpc>
                <a:spcPct val="100000"/>
              </a:lnSpc>
              <a:buClrTx/>
              <a:buSzTx/>
              <a:buFontTx/>
              <a:buChar char="-"/>
              <a:tabLst/>
              <a:defRPr/>
            </a:pPr>
            <a:r>
              <a:rPr kumimoji="0" lang="en-US" sz="20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Too </a:t>
            </a:r>
            <a:r>
              <a:rPr kumimoji="0" lang="en-US" sz="20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many</a:t>
            </a:r>
            <a:r>
              <a:rPr kumimoji="0" lang="en-US" sz="2000" i="0" u="none" strike="noStrike" kern="0" cap="none" spc="0" normalizeH="0" noProof="0" dirty="0" smtClean="0">
                <a:ln>
                  <a:noFill/>
                </a:ln>
                <a:solidFill>
                  <a:schemeClr val="tx1"/>
                </a:solidFill>
                <a:effectLst/>
                <a:uLnTx/>
                <a:uFillTx/>
                <a:latin typeface="+mn-lt"/>
                <a:ea typeface="MS PGothic" pitchFamily="34" charset="-128"/>
                <a:cs typeface="MS PGothic" pitchFamily="34" charset="-128"/>
              </a:rPr>
              <a:t> one-off efforts, “pilots to nowhere”</a:t>
            </a:r>
          </a:p>
          <a:p>
            <a:pPr marL="576263" marR="0" lvl="1" indent="-190500" algn="l" defTabSz="914400" rtl="0" eaLnBrk="0" fontAlgn="base" latinLnBrk="0" hangingPunct="0">
              <a:lnSpc>
                <a:spcPct val="100000"/>
              </a:lnSpc>
              <a:buClrTx/>
              <a:buSzTx/>
              <a:buFontTx/>
              <a:buChar char="-"/>
              <a:tabLst/>
              <a:defRPr/>
            </a:pPr>
            <a:r>
              <a:rPr lang="en-US" sz="2000" kern="0" baseline="0" dirty="0" smtClean="0">
                <a:ea typeface="MS PGothic" pitchFamily="34" charset="-128"/>
                <a:cs typeface="MS PGothic" pitchFamily="34" charset="-128"/>
              </a:rPr>
              <a:t>Too little learning </a:t>
            </a:r>
            <a:r>
              <a:rPr lang="en-US" sz="2000" kern="0" baseline="0" dirty="0" smtClean="0">
                <a:ea typeface="MS PGothic" pitchFamily="34" charset="-128"/>
                <a:cs typeface="MS PGothic" pitchFamily="34" charset="-128"/>
              </a:rPr>
              <a:t>from and building on </a:t>
            </a:r>
            <a:r>
              <a:rPr lang="en-US" sz="2000" kern="0" baseline="0" dirty="0" smtClean="0">
                <a:ea typeface="MS PGothic" pitchFamily="34" charset="-128"/>
                <a:cs typeface="MS PGothic" pitchFamily="34" charset="-128"/>
              </a:rPr>
              <a:t>successes</a:t>
            </a:r>
            <a:r>
              <a:rPr lang="en-US" sz="2000" kern="0" dirty="0" smtClean="0">
                <a:ea typeface="MS PGothic" pitchFamily="34" charset="-128"/>
                <a:cs typeface="MS PGothic" pitchFamily="34" charset="-128"/>
              </a:rPr>
              <a:t> and mistakes</a:t>
            </a:r>
          </a:p>
          <a:p>
            <a:pPr marL="576263" marR="0" lvl="1" indent="-190500" algn="l" defTabSz="914400" rtl="0" eaLnBrk="0" fontAlgn="base" latinLnBrk="0" hangingPunct="0">
              <a:lnSpc>
                <a:spcPct val="100000"/>
              </a:lnSpc>
              <a:buClrTx/>
              <a:buSzTx/>
              <a:buFontTx/>
              <a:buChar char="-"/>
              <a:tabLst/>
              <a:defRPr/>
            </a:pPr>
            <a:r>
              <a:rPr kumimoji="0" lang="en-US" sz="20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Too few partnerships</a:t>
            </a:r>
          </a:p>
          <a:p>
            <a:pPr marL="576263" marR="0" lvl="1" indent="-190500" algn="l" defTabSz="914400" rtl="0" eaLnBrk="0" fontAlgn="base" latinLnBrk="0" hangingPunct="0">
              <a:lnSpc>
                <a:spcPct val="100000"/>
              </a:lnSpc>
              <a:buClrTx/>
              <a:buSzTx/>
              <a:buFontTx/>
              <a:buChar char="-"/>
              <a:tabLst/>
              <a:defRPr/>
            </a:pPr>
            <a:r>
              <a:rPr kumimoji="0" lang="en-US" sz="20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Failure to “connect the dots”, i.e., to reap the benefits of scale through learning, replication with adaptation, and </a:t>
            </a:r>
            <a:r>
              <a:rPr kumimoji="0" lang="en-US" sz="20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rPr>
              <a:t>partnership</a:t>
            </a:r>
          </a:p>
          <a:p>
            <a:pPr marL="576263" lvl="1" indent="-190500" defTabSz="914400" eaLnBrk="0" fontAlgn="base" hangingPunct="0">
              <a:buFontTx/>
              <a:buChar char="-"/>
              <a:defRPr/>
            </a:pPr>
            <a:r>
              <a:rPr lang="en-GB" sz="2000" dirty="0" smtClean="0"/>
              <a:t>Too many national and sector plans work top-down; we also need to work from program level up by thinking about how to scale up what works (“beyond project”</a:t>
            </a:r>
            <a:r>
              <a:rPr lang="en-GB" sz="2000" dirty="0" smtClean="0"/>
              <a:t>)</a:t>
            </a:r>
            <a:endParaRPr kumimoji="0" lang="en-US" sz="2000" i="0" u="none" strike="noStrike" kern="0" cap="none" spc="0" normalizeH="0" baseline="0" noProof="0" dirty="0" smtClean="0">
              <a:ln>
                <a:noFill/>
              </a:ln>
              <a:solidFill>
                <a:schemeClr val="tx1"/>
              </a:solidFill>
              <a:effectLst/>
              <a:uLnTx/>
              <a:uFillTx/>
              <a:latin typeface="+mn-lt"/>
              <a:ea typeface="MS PGothic" pitchFamily="34" charset="-128"/>
              <a:cs typeface="MS PGothic" pitchFamily="34" charset="-128"/>
            </a:endParaRPr>
          </a:p>
          <a:p>
            <a:pPr marL="119063" indent="-190500" eaLnBrk="0" hangingPunct="0">
              <a:spcBef>
                <a:spcPts val="400"/>
              </a:spcBef>
              <a:buFont typeface="Arial"/>
              <a:buChar char="•"/>
            </a:pPr>
            <a:r>
              <a:rPr lang="en-US" sz="2200" kern="0" noProof="0" dirty="0" smtClean="0">
                <a:latin typeface="+mn-lt"/>
                <a:ea typeface="MS PGothic" pitchFamily="34" charset="-128"/>
                <a:cs typeface="MS PGothic" pitchFamily="34" charset="-128"/>
              </a:rPr>
              <a:t>External assistance tends to reinforce these problems with its fragmentation, project </a:t>
            </a:r>
            <a:r>
              <a:rPr lang="en-US" sz="2200" kern="0" dirty="0" smtClean="0">
                <a:ea typeface="MS PGothic" pitchFamily="34" charset="-128"/>
                <a:cs typeface="MS PGothic" pitchFamily="34" charset="-128"/>
              </a:rPr>
              <a:t>approach, short-term results </a:t>
            </a:r>
            <a:r>
              <a:rPr lang="en-US" sz="2200" kern="0" dirty="0" smtClean="0">
                <a:ea typeface="MS PGothic" pitchFamily="34" charset="-128"/>
                <a:cs typeface="MS PGothic" pitchFamily="34" charset="-128"/>
              </a:rPr>
              <a:t>focus</a:t>
            </a:r>
            <a:endParaRPr lang="en-US" sz="2200" kern="0" dirty="0" smtClean="0">
              <a:latin typeface="+mn-lt"/>
              <a:ea typeface="MS PGothic" pitchFamily="34" charset="-128"/>
              <a:cs typeface="MS PGothic" pitchFamily="34" charset="-128"/>
            </a:endParaRPr>
          </a:p>
        </p:txBody>
      </p:sp>
      <p:sp>
        <p:nvSpPr>
          <p:cNvPr id="6" name="Date Placeholder 5"/>
          <p:cNvSpPr>
            <a:spLocks noGrp="1"/>
          </p:cNvSpPr>
          <p:nvPr>
            <p:ph type="dt" sz="half" idx="10"/>
          </p:nvPr>
        </p:nvSpPr>
        <p:spPr/>
        <p:txBody>
          <a:bodyPr/>
          <a:lstStyle/>
          <a:p>
            <a:r>
              <a:rPr lang="en-US" smtClean="0"/>
              <a:t>11/07/2013</a:t>
            </a:r>
            <a:endParaRPr lang="en-US"/>
          </a:p>
        </p:txBody>
      </p:sp>
      <p:sp>
        <p:nvSpPr>
          <p:cNvPr id="7" name="Footer Placeholder 6"/>
          <p:cNvSpPr>
            <a:spLocks noGrp="1"/>
          </p:cNvSpPr>
          <p:nvPr>
            <p:ph type="ftr" sz="quarter" idx="11"/>
          </p:nvPr>
        </p:nvSpPr>
        <p:spPr/>
        <p:txBody>
          <a:bodyPr/>
          <a:lstStyle/>
          <a:p>
            <a:r>
              <a:rPr lang="en-US" smtClean="0"/>
              <a:t>jlinn@brookings.edu</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topic of growing interest</a:t>
            </a:r>
            <a:endParaRPr lang="en-US" dirty="0"/>
          </a:p>
        </p:txBody>
      </p:sp>
      <p:sp>
        <p:nvSpPr>
          <p:cNvPr id="12" name="Vertical Text Placeholder 11"/>
          <p:cNvSpPr>
            <a:spLocks noGrp="1"/>
          </p:cNvSpPr>
          <p:nvPr>
            <p:ph type="body" orient="vert" idx="1"/>
          </p:nvPr>
        </p:nvSpPr>
        <p:spPr>
          <a:xfrm rot="16200000">
            <a:off x="2269077" y="169327"/>
            <a:ext cx="4538118" cy="7857064"/>
          </a:xfrm>
        </p:spPr>
        <p:txBody>
          <a:bodyPr>
            <a:noAutofit/>
          </a:bodyPr>
          <a:lstStyle/>
          <a:p>
            <a:pPr>
              <a:spcBef>
                <a:spcPts val="1400"/>
              </a:spcBef>
            </a:pPr>
            <a:r>
              <a:rPr lang="en-US" sz="2000" dirty="0" smtClean="0"/>
              <a:t>Jim </a:t>
            </a:r>
            <a:r>
              <a:rPr lang="en-US" sz="2000" dirty="0" err="1" smtClean="0"/>
              <a:t>Wolfensohn</a:t>
            </a:r>
            <a:r>
              <a:rPr lang="en-US" sz="2000" dirty="0" smtClean="0"/>
              <a:t>/World Bank/China: Shanghai 2004 conference and publications </a:t>
            </a:r>
          </a:p>
          <a:p>
            <a:pPr>
              <a:spcBef>
                <a:spcPts val="1400"/>
              </a:spcBef>
            </a:pPr>
            <a:r>
              <a:rPr lang="en-US" sz="2000" dirty="0" smtClean="0"/>
              <a:t>Various academic and think tank initiatives, including </a:t>
            </a:r>
            <a:r>
              <a:rPr lang="en-US" sz="2000" dirty="0" err="1" smtClean="0"/>
              <a:t>Wolfensohn</a:t>
            </a:r>
            <a:r>
              <a:rPr lang="en-US" sz="2000" dirty="0" smtClean="0"/>
              <a:t> Center for Development at Brookings: research/advice since 2005 </a:t>
            </a:r>
          </a:p>
          <a:p>
            <a:pPr>
              <a:spcBef>
                <a:spcPts val="1400"/>
              </a:spcBef>
            </a:pPr>
            <a:r>
              <a:rPr lang="en-US" sz="2000" dirty="0" smtClean="0"/>
              <a:t>Many examples of successful scaling up (</a:t>
            </a:r>
            <a:r>
              <a:rPr lang="en-US" sz="2000" dirty="0" smtClean="0"/>
              <a:t>River Blindness </a:t>
            </a:r>
            <a:r>
              <a:rPr lang="en-US" sz="2000" dirty="0" smtClean="0"/>
              <a:t>Program,</a:t>
            </a:r>
            <a:r>
              <a:rPr lang="en-US" sz="2000" dirty="0" smtClean="0"/>
              <a:t> </a:t>
            </a:r>
            <a:r>
              <a:rPr lang="en-US" sz="2000" dirty="0" err="1" smtClean="0"/>
              <a:t>G</a:t>
            </a:r>
            <a:r>
              <a:rPr lang="en-US" sz="2000" dirty="0" err="1" smtClean="0"/>
              <a:t>rameen</a:t>
            </a:r>
            <a:r>
              <a:rPr lang="en-US" sz="2000" dirty="0" smtClean="0"/>
              <a:t> Bank and </a:t>
            </a:r>
            <a:r>
              <a:rPr lang="en-US" sz="2000" dirty="0" smtClean="0"/>
              <a:t>BRAC,</a:t>
            </a:r>
            <a:r>
              <a:rPr lang="en-US" sz="2000" dirty="0" smtClean="0"/>
              <a:t> Mexico’s </a:t>
            </a:r>
            <a:r>
              <a:rPr lang="en-US" sz="2000" dirty="0" err="1" smtClean="0"/>
              <a:t>Progresa</a:t>
            </a:r>
            <a:r>
              <a:rPr lang="en-US" sz="2000" dirty="0" smtClean="0"/>
              <a:t> CCT program, India’s urban and rural dev.</a:t>
            </a:r>
            <a:r>
              <a:rPr lang="en-US" sz="2000" dirty="0" smtClean="0"/>
              <a:t> programs</a:t>
            </a:r>
            <a:r>
              <a:rPr lang="en-US" sz="2000" dirty="0" smtClean="0"/>
              <a:t>,</a:t>
            </a:r>
            <a:r>
              <a:rPr lang="en-US" sz="2000" dirty="0" smtClean="0"/>
              <a:t> China’s approach, etc</a:t>
            </a:r>
            <a:r>
              <a:rPr lang="en-US" sz="2000" dirty="0" smtClean="0"/>
              <a:t>.</a:t>
            </a:r>
            <a:r>
              <a:rPr lang="en-US" sz="2000" dirty="0" smtClean="0"/>
              <a:t>), but no systematic consideratio</a:t>
            </a:r>
            <a:r>
              <a:rPr lang="en-US" sz="2000" dirty="0" smtClean="0"/>
              <a:t>n of scaling up</a:t>
            </a:r>
            <a:endParaRPr lang="en-US" sz="2000" dirty="0" smtClean="0"/>
          </a:p>
          <a:p>
            <a:pPr>
              <a:spcBef>
                <a:spcPts val="1400"/>
              </a:spcBef>
            </a:pPr>
            <a:r>
              <a:rPr lang="en-US" sz="2000" dirty="0" smtClean="0"/>
              <a:t>Now growing interest world-wide: we have worked with IFAD, UNDP, JICA, KOICA, </a:t>
            </a:r>
            <a:r>
              <a:rPr lang="en-US" sz="2000" dirty="0" err="1" smtClean="0"/>
              <a:t>AusAID</a:t>
            </a:r>
            <a:r>
              <a:rPr lang="en-US" sz="2000" dirty="0" smtClean="0"/>
              <a:t>, World Bank, GIZ, IFPRI, USAID, Heifer International; </a:t>
            </a:r>
            <a:r>
              <a:rPr lang="en-US" sz="2000" dirty="0" smtClean="0"/>
              <a:t>OECD-DAC </a:t>
            </a:r>
            <a:r>
              <a:rPr lang="en-US" sz="2000" dirty="0" smtClean="0"/>
              <a:t>scaling up </a:t>
            </a:r>
            <a:r>
              <a:rPr lang="en-US" sz="2000" dirty="0" smtClean="0"/>
              <a:t>prize</a:t>
            </a:r>
          </a:p>
          <a:p>
            <a:pPr>
              <a:spcBef>
                <a:spcPts val="1400"/>
              </a:spcBef>
            </a:pPr>
            <a:r>
              <a:rPr lang="en-US" sz="2000" dirty="0" smtClean="0"/>
              <a:t>Post</a:t>
            </a:r>
            <a:r>
              <a:rPr lang="en-US" sz="2000" dirty="0" smtClean="0"/>
              <a:t>-2015</a:t>
            </a:r>
            <a:r>
              <a:rPr lang="en-US" sz="2000" dirty="0" smtClean="0"/>
              <a:t> Agenda</a:t>
            </a:r>
            <a:endParaRPr lang="en-US" sz="2000" dirty="0" smtClean="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900113" y="1421991"/>
            <a:ext cx="7345362" cy="2550993"/>
          </a:xfrm>
        </p:spPr>
        <p:txBody>
          <a:bodyPr/>
          <a:lstStyle/>
          <a:p>
            <a:r>
              <a:rPr lang="en-US" dirty="0" smtClean="0"/>
              <a:t>Scaling up –</a:t>
            </a:r>
            <a:br>
              <a:rPr lang="en-US" dirty="0" smtClean="0"/>
            </a:br>
            <a:r>
              <a:rPr lang="en-US" dirty="0" smtClean="0"/>
              <a:t>A simple framework of analysis</a:t>
            </a:r>
            <a:endParaRPr lang="en-US" dirty="0"/>
          </a:p>
        </p:txBody>
      </p:sp>
      <p:sp>
        <p:nvSpPr>
          <p:cNvPr id="4" name="Date Placeholder 3"/>
          <p:cNvSpPr>
            <a:spLocks noGrp="1"/>
          </p:cNvSpPr>
          <p:nvPr>
            <p:ph type="dt" sz="half" idx="10"/>
          </p:nvPr>
        </p:nvSpPr>
        <p:spPr/>
        <p:txBody>
          <a:bodyPr/>
          <a:lstStyle/>
          <a:p>
            <a:r>
              <a:rPr lang="en-US" smtClean="0"/>
              <a:t>11/07/2013</a:t>
            </a:r>
            <a:endParaRPr lang="en-US"/>
          </a:p>
        </p:txBody>
      </p:sp>
      <p:sp>
        <p:nvSpPr>
          <p:cNvPr id="5" name="Footer Placeholder 4"/>
          <p:cNvSpPr>
            <a:spLocks noGrp="1"/>
          </p:cNvSpPr>
          <p:nvPr>
            <p:ph type="ftr" sz="quarter" idx="11"/>
          </p:nvPr>
        </p:nvSpPr>
        <p:spPr/>
        <p:txBody>
          <a:bodyPr/>
          <a:lstStyle/>
          <a:p>
            <a:r>
              <a:rPr lang="en-US" smtClean="0"/>
              <a:t>jlinn@brookings.edu</a:t>
            </a:r>
            <a:endParaRPr lang="en-US"/>
          </a:p>
        </p:txBody>
      </p:sp>
      <p:sp>
        <p:nvSpPr>
          <p:cNvPr id="6" name="Slide Number Placeholder 5"/>
          <p:cNvSpPr>
            <a:spLocks noGrp="1"/>
          </p:cNvSpPr>
          <p:nvPr>
            <p:ph type="sldNum" sz="quarter" idx="12"/>
          </p:nvPr>
        </p:nvSpPr>
        <p:spPr/>
        <p:txBody>
          <a:bodyPr/>
          <a:lstStyle/>
          <a:p>
            <a:fld id="{1AE56A59-DE8D-F840-9A2F-1C694AD188A7}"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49042"/>
            <a:ext cx="8763000" cy="1255712"/>
          </a:xfrm>
          <a:ln>
            <a:miter lim="800000"/>
            <a:headEnd/>
            <a:tailEnd/>
          </a:ln>
          <a:extLst/>
        </p:spPr>
        <p:txBody>
          <a:bodyPr>
            <a:noAutofit/>
          </a:bodyPr>
          <a:lstStyle/>
          <a:p>
            <a:pPr marL="84138" algn="l">
              <a:defRPr/>
            </a:pPr>
            <a:r>
              <a:rPr lang="en-US" sz="4400" dirty="0" smtClean="0">
                <a:ln w="6350">
                  <a:noFill/>
                </a:ln>
                <a:effectLst>
                  <a:outerShdw blurRad="26000" dist="26000" dir="14500000" algn="tl" rotWithShape="0">
                    <a:srgbClr val="000000">
                      <a:alpha val="40000"/>
                    </a:srgbClr>
                  </a:outerShdw>
                </a:effectLst>
              </a:rPr>
              <a:t>Innovation, learning and scaling up as an iterative process</a:t>
            </a:r>
            <a:endParaRPr lang="en-US" sz="4400" kern="1200" dirty="0">
              <a:ln w="6350">
                <a:noFill/>
              </a:ln>
            </a:endParaRPr>
          </a:p>
        </p:txBody>
      </p:sp>
      <p:graphicFrame>
        <p:nvGraphicFramePr>
          <p:cNvPr id="30" name="Content Placeholder 29"/>
          <p:cNvGraphicFramePr>
            <a:graphicFrameLocks noGrp="1"/>
          </p:cNvGraphicFramePr>
          <p:nvPr>
            <p:ph idx="4294967295"/>
          </p:nvPr>
        </p:nvGraphicFramePr>
        <p:xfrm>
          <a:off x="685800" y="1752600"/>
          <a:ext cx="7878763" cy="443865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23556" name="Date Placeholder 19"/>
          <p:cNvSpPr txBox="1">
            <a:spLocks noGrp="1"/>
          </p:cNvSpPr>
          <p:nvPr/>
        </p:nvSpPr>
        <p:spPr bwMode="auto">
          <a:xfrm>
            <a:off x="4791075" y="6480175"/>
            <a:ext cx="2133600" cy="3016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nchor="b"/>
          <a:lstStyle>
            <a:lvl1pPr defTabSz="457200">
              <a:defRPr sz="2400">
                <a:solidFill>
                  <a:schemeClr val="tx1"/>
                </a:solidFill>
                <a:latin typeface="Arial" charset="0"/>
                <a:ea typeface="MS PGothic" pitchFamily="34" charset="-128"/>
              </a:defRPr>
            </a:lvl1pPr>
            <a:lvl2pPr marL="37931725" indent="-37474525" defTabSz="457200">
              <a:defRPr sz="2400">
                <a:solidFill>
                  <a:schemeClr val="tx1"/>
                </a:solidFill>
                <a:latin typeface="Arial" charset="0"/>
                <a:ea typeface="MS PGothic" pitchFamily="34" charset="-128"/>
              </a:defRPr>
            </a:lvl2pPr>
            <a:lvl3pPr>
              <a:defRPr sz="2400">
                <a:solidFill>
                  <a:schemeClr val="tx1"/>
                </a:solidFill>
                <a:latin typeface="Arial" charset="0"/>
                <a:ea typeface="MS PGothic" pitchFamily="34" charset="-128"/>
              </a:defRPr>
            </a:lvl3pPr>
            <a:lvl4pPr>
              <a:defRPr sz="2400">
                <a:solidFill>
                  <a:schemeClr val="tx1"/>
                </a:solidFill>
                <a:latin typeface="Arial" charset="0"/>
                <a:ea typeface="MS PGothic" pitchFamily="34" charset="-128"/>
              </a:defRPr>
            </a:lvl4pPr>
            <a:lvl5pPr>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endParaRPr lang="en-US" sz="1000">
              <a:solidFill>
                <a:srgbClr val="FFFFFF"/>
              </a:solidFill>
            </a:endParaRPr>
          </a:p>
        </p:txBody>
      </p:sp>
      <p:sp>
        <p:nvSpPr>
          <p:cNvPr id="23557" name="Footer Placeholder 22"/>
          <p:cNvSpPr txBox="1">
            <a:spLocks noGrp="1"/>
          </p:cNvSpPr>
          <p:nvPr/>
        </p:nvSpPr>
        <p:spPr bwMode="auto">
          <a:xfrm>
            <a:off x="457200" y="6481763"/>
            <a:ext cx="4259263" cy="30003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nchor="b"/>
          <a:lstStyle>
            <a:lvl1pPr defTabSz="457200">
              <a:defRPr sz="2400">
                <a:solidFill>
                  <a:schemeClr val="tx1"/>
                </a:solidFill>
                <a:latin typeface="Arial" charset="0"/>
                <a:ea typeface="MS PGothic" pitchFamily="34" charset="-128"/>
              </a:defRPr>
            </a:lvl1pPr>
            <a:lvl2pPr marL="37931725" indent="-37474525" defTabSz="457200">
              <a:defRPr sz="2400">
                <a:solidFill>
                  <a:schemeClr val="tx1"/>
                </a:solidFill>
                <a:latin typeface="Arial" charset="0"/>
                <a:ea typeface="MS PGothic" pitchFamily="34" charset="-128"/>
              </a:defRPr>
            </a:lvl2pPr>
            <a:lvl3pPr>
              <a:defRPr sz="2400">
                <a:solidFill>
                  <a:schemeClr val="tx1"/>
                </a:solidFill>
                <a:latin typeface="Arial" charset="0"/>
                <a:ea typeface="MS PGothic" pitchFamily="34" charset="-128"/>
              </a:defRPr>
            </a:lvl3pPr>
            <a:lvl4pPr>
              <a:defRPr sz="2400">
                <a:solidFill>
                  <a:schemeClr val="tx1"/>
                </a:solidFill>
                <a:latin typeface="Arial" charset="0"/>
                <a:ea typeface="MS PGothic" pitchFamily="34" charset="-128"/>
              </a:defRPr>
            </a:lvl4pPr>
            <a:lvl5pPr>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r"/>
            <a:endParaRPr lang="en-US" sz="1000">
              <a:solidFill>
                <a:srgbClr val="FFFFFF"/>
              </a:solidFill>
            </a:endParaRPr>
          </a:p>
        </p:txBody>
      </p:sp>
      <p:sp>
        <p:nvSpPr>
          <p:cNvPr id="23558" name="Slide Number Placeholder 20"/>
          <p:cNvSpPr txBox="1">
            <a:spLocks noGrp="1"/>
          </p:cNvSpPr>
          <p:nvPr/>
        </p:nvSpPr>
        <p:spPr bwMode="auto">
          <a:xfrm>
            <a:off x="7589838" y="6481763"/>
            <a:ext cx="503237" cy="30162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nchor="b"/>
          <a:lstStyle>
            <a:lvl1pPr defTabSz="457200">
              <a:defRPr sz="2400">
                <a:solidFill>
                  <a:schemeClr val="tx1"/>
                </a:solidFill>
                <a:latin typeface="Arial" charset="0"/>
                <a:ea typeface="MS PGothic" pitchFamily="34" charset="-128"/>
              </a:defRPr>
            </a:lvl1pPr>
            <a:lvl2pPr marL="37931725" indent="-37474525" defTabSz="457200">
              <a:defRPr sz="2400">
                <a:solidFill>
                  <a:schemeClr val="tx1"/>
                </a:solidFill>
                <a:latin typeface="Arial" charset="0"/>
                <a:ea typeface="MS PGothic" pitchFamily="34" charset="-128"/>
              </a:defRPr>
            </a:lvl2pPr>
            <a:lvl3pPr>
              <a:defRPr sz="2400">
                <a:solidFill>
                  <a:schemeClr val="tx1"/>
                </a:solidFill>
                <a:latin typeface="Arial" charset="0"/>
                <a:ea typeface="MS PGothic" pitchFamily="34" charset="-128"/>
              </a:defRPr>
            </a:lvl3pPr>
            <a:lvl4pPr>
              <a:defRPr sz="2400">
                <a:solidFill>
                  <a:schemeClr val="tx1"/>
                </a:solidFill>
                <a:latin typeface="Arial" charset="0"/>
                <a:ea typeface="MS PGothic" pitchFamily="34" charset="-128"/>
              </a:defRPr>
            </a:lvl4pPr>
            <a:lvl5pPr>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a:endParaRPr lang="en-US" sz="1200">
              <a:solidFill>
                <a:srgbClr val="FFFFFF"/>
              </a:solidFill>
            </a:endParaRPr>
          </a:p>
        </p:txBody>
      </p:sp>
      <p:sp>
        <p:nvSpPr>
          <p:cNvPr id="210946" name="Text Box 2"/>
          <p:cNvSpPr txBox="1">
            <a:spLocks noChangeArrowheads="1"/>
          </p:cNvSpPr>
          <p:nvPr/>
        </p:nvSpPr>
        <p:spPr bwMode="auto">
          <a:xfrm>
            <a:off x="1096963" y="2466975"/>
            <a:ext cx="914400" cy="1008063"/>
          </a:xfrm>
          <a:prstGeom prst="rect">
            <a:avLst/>
          </a:prstGeom>
          <a:solidFill>
            <a:schemeClr val="bg2">
              <a:lumMod val="50000"/>
            </a:schemeClr>
          </a:solidFill>
          <a:ln w="9525">
            <a:solidFill>
              <a:srgbClr val="000000"/>
            </a:solidFill>
            <a:miter lim="800000"/>
            <a:headEnd/>
            <a:tailEnd/>
          </a:ln>
        </p:spPr>
        <p:txBody>
          <a:bodyPr tIns="91440" bIns="91440"/>
          <a:lstStyle/>
          <a:p>
            <a:pPr>
              <a:defRPr/>
            </a:pPr>
            <a:r>
              <a:rPr lang="en-US" sz="1400" dirty="0">
                <a:solidFill>
                  <a:srgbClr val="FFFFFF"/>
                </a:solidFill>
                <a:latin typeface="Cambria" charset="0"/>
                <a:ea typeface="Times New Roman" charset="0"/>
                <a:cs typeface="Arial"/>
              </a:rPr>
              <a:t>New  idea, model,  approach</a:t>
            </a:r>
          </a:p>
        </p:txBody>
      </p:sp>
      <p:sp>
        <p:nvSpPr>
          <p:cNvPr id="210947" name="Text Box 3"/>
          <p:cNvSpPr txBox="1">
            <a:spLocks noChangeArrowheads="1"/>
          </p:cNvSpPr>
          <p:nvPr/>
        </p:nvSpPr>
        <p:spPr bwMode="auto">
          <a:xfrm>
            <a:off x="2368550" y="2466975"/>
            <a:ext cx="914400" cy="1008063"/>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endParaRPr lang="en-US" sz="1400">
              <a:solidFill>
                <a:srgbClr val="FFFFFF"/>
              </a:solidFill>
              <a:latin typeface="Cambria" charset="0"/>
              <a:ea typeface="Times New Roman" charset="0"/>
              <a:cs typeface="Times New Roman" charset="0"/>
            </a:endParaRPr>
          </a:p>
          <a:p>
            <a:pPr algn="ctr">
              <a:defRPr/>
            </a:pPr>
            <a:r>
              <a:rPr lang="en-US" sz="1400">
                <a:solidFill>
                  <a:srgbClr val="FFFFFF"/>
                </a:solidFill>
                <a:latin typeface="Cambria" charset="0"/>
                <a:ea typeface="Times New Roman" charset="0"/>
                <a:cs typeface="Times New Roman" charset="0"/>
              </a:rPr>
              <a:t>Pilot, </a:t>
            </a:r>
          </a:p>
          <a:p>
            <a:pPr algn="ctr">
              <a:defRPr/>
            </a:pPr>
            <a:r>
              <a:rPr lang="en-US" sz="1400">
                <a:solidFill>
                  <a:srgbClr val="FFFFFF"/>
                </a:solidFill>
                <a:latin typeface="Cambria" charset="0"/>
                <a:ea typeface="Times New Roman" charset="0"/>
                <a:cs typeface="Times New Roman" charset="0"/>
              </a:rPr>
              <a:t>Project</a:t>
            </a:r>
          </a:p>
        </p:txBody>
      </p:sp>
      <p:sp>
        <p:nvSpPr>
          <p:cNvPr id="210948" name="Text Box 4"/>
          <p:cNvSpPr txBox="1">
            <a:spLocks noChangeArrowheads="1"/>
          </p:cNvSpPr>
          <p:nvPr/>
        </p:nvSpPr>
        <p:spPr bwMode="auto">
          <a:xfrm>
            <a:off x="3686175" y="2466975"/>
            <a:ext cx="914400" cy="1008063"/>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r>
              <a:rPr lang="en-US" sz="1400">
                <a:solidFill>
                  <a:srgbClr val="FFFFFF"/>
                </a:solidFill>
                <a:latin typeface="Cambria" charset="0"/>
                <a:ea typeface="Times New Roman" charset="0"/>
                <a:cs typeface="Arial"/>
              </a:rPr>
              <a:t>M</a:t>
            </a:r>
            <a:r>
              <a:rPr lang="en-US" sz="1400" dirty="0">
                <a:solidFill>
                  <a:srgbClr val="FFFFFF"/>
                </a:solidFill>
                <a:latin typeface="Cambria" charset="0"/>
                <a:ea typeface="Times New Roman" charset="0"/>
                <a:cs typeface="Arial"/>
              </a:rPr>
              <a:t>&amp;E,</a:t>
            </a:r>
          </a:p>
          <a:p>
            <a:pPr algn="ctr">
              <a:defRPr/>
            </a:pPr>
            <a:r>
              <a:rPr lang="en-US" sz="1400" dirty="0">
                <a:solidFill>
                  <a:srgbClr val="FFFFFF"/>
                </a:solidFill>
                <a:latin typeface="Cambria" charset="0"/>
                <a:ea typeface="Times New Roman" charset="0"/>
                <a:cs typeface="Arial"/>
              </a:rPr>
              <a:t>Learning</a:t>
            </a:r>
          </a:p>
          <a:p>
            <a:pPr algn="ctr">
              <a:defRPr/>
            </a:pPr>
            <a:r>
              <a:rPr lang="en-US" sz="1400" dirty="0">
                <a:solidFill>
                  <a:srgbClr val="FFFFFF"/>
                </a:solidFill>
                <a:latin typeface="Cambria" charset="0"/>
                <a:ea typeface="Times New Roman" charset="0"/>
                <a:cs typeface="Arial"/>
              </a:rPr>
              <a:t>&amp; KM</a:t>
            </a:r>
          </a:p>
        </p:txBody>
      </p:sp>
      <p:sp>
        <p:nvSpPr>
          <p:cNvPr id="210949" name="Text Box 5"/>
          <p:cNvSpPr txBox="1">
            <a:spLocks noChangeArrowheads="1"/>
          </p:cNvSpPr>
          <p:nvPr/>
        </p:nvSpPr>
        <p:spPr bwMode="auto">
          <a:xfrm>
            <a:off x="4894263" y="2152650"/>
            <a:ext cx="914400" cy="681038"/>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r>
              <a:rPr lang="en-US" sz="1200">
                <a:solidFill>
                  <a:srgbClr val="FFFFFF"/>
                </a:solidFill>
                <a:latin typeface="Cambria" charset="0"/>
                <a:ea typeface="Times New Roman" charset="0"/>
                <a:cs typeface="Arial"/>
              </a:rPr>
              <a:t>Internal</a:t>
            </a:r>
          </a:p>
          <a:p>
            <a:pPr algn="ctr">
              <a:defRPr/>
            </a:pPr>
            <a:r>
              <a:rPr lang="en-US" sz="1200">
                <a:solidFill>
                  <a:srgbClr val="FFFFFF"/>
                </a:solidFill>
                <a:latin typeface="Cambria" charset="0"/>
                <a:ea typeface="Times New Roman" charset="0"/>
                <a:cs typeface="Arial"/>
              </a:rPr>
              <a:t>knowledge</a:t>
            </a:r>
          </a:p>
        </p:txBody>
      </p:sp>
      <p:sp>
        <p:nvSpPr>
          <p:cNvPr id="210950" name="Text Box 6"/>
          <p:cNvSpPr txBox="1">
            <a:spLocks noChangeArrowheads="1"/>
          </p:cNvSpPr>
          <p:nvPr/>
        </p:nvSpPr>
        <p:spPr bwMode="auto">
          <a:xfrm>
            <a:off x="4894263" y="3300413"/>
            <a:ext cx="914400" cy="685800"/>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r>
              <a:rPr lang="en-US" sz="1200" dirty="0">
                <a:solidFill>
                  <a:srgbClr val="FFFFFF"/>
                </a:solidFill>
                <a:latin typeface="Cambria" charset="0"/>
                <a:ea typeface="Times New Roman" charset="0"/>
                <a:cs typeface="Arial"/>
              </a:rPr>
              <a:t>Outside</a:t>
            </a:r>
          </a:p>
          <a:p>
            <a:pPr algn="ctr">
              <a:defRPr/>
            </a:pPr>
            <a:r>
              <a:rPr lang="en-US" sz="1200" dirty="0">
                <a:solidFill>
                  <a:srgbClr val="FFFFFF"/>
                </a:solidFill>
                <a:latin typeface="Cambria" charset="0"/>
                <a:ea typeface="Times New Roman" charset="0"/>
                <a:cs typeface="Arial"/>
              </a:rPr>
              <a:t>knowledge</a:t>
            </a:r>
          </a:p>
        </p:txBody>
      </p:sp>
      <p:sp>
        <p:nvSpPr>
          <p:cNvPr id="210951" name="Text Box 7"/>
          <p:cNvSpPr txBox="1">
            <a:spLocks noChangeArrowheads="1"/>
          </p:cNvSpPr>
          <p:nvPr/>
        </p:nvSpPr>
        <p:spPr bwMode="auto">
          <a:xfrm>
            <a:off x="2544763" y="4124325"/>
            <a:ext cx="715962" cy="514350"/>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r>
              <a:rPr lang="en-US" sz="1200" dirty="0">
                <a:solidFill>
                  <a:srgbClr val="FFFFFF"/>
                </a:solidFill>
                <a:latin typeface="Cambria" charset="0"/>
                <a:ea typeface="Times New Roman" charset="0"/>
                <a:cs typeface="Arial"/>
              </a:rPr>
              <a:t>Limited</a:t>
            </a:r>
          </a:p>
          <a:p>
            <a:pPr algn="ctr">
              <a:defRPr/>
            </a:pPr>
            <a:r>
              <a:rPr lang="en-US" sz="1200" dirty="0">
                <a:solidFill>
                  <a:srgbClr val="FFFFFF"/>
                </a:solidFill>
                <a:latin typeface="Cambria" charset="0"/>
                <a:ea typeface="Times New Roman" charset="0"/>
                <a:cs typeface="Arial"/>
              </a:rPr>
              <a:t>Impact</a:t>
            </a:r>
          </a:p>
        </p:txBody>
      </p:sp>
      <p:sp>
        <p:nvSpPr>
          <p:cNvPr id="210952" name="Text Box 8"/>
          <p:cNvSpPr txBox="1">
            <a:spLocks noChangeArrowheads="1"/>
          </p:cNvSpPr>
          <p:nvPr/>
        </p:nvSpPr>
        <p:spPr bwMode="auto">
          <a:xfrm>
            <a:off x="6350000" y="2457450"/>
            <a:ext cx="1146175" cy="715963"/>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r>
              <a:rPr lang="en-US" sz="2000" dirty="0">
                <a:solidFill>
                  <a:srgbClr val="FFFFFF"/>
                </a:solidFill>
                <a:latin typeface="Cambria" charset="0"/>
                <a:ea typeface="Times New Roman" charset="0"/>
                <a:cs typeface="Times New Roman" charset="0"/>
              </a:rPr>
              <a:t>Scale up </a:t>
            </a:r>
          </a:p>
        </p:txBody>
      </p:sp>
      <p:sp>
        <p:nvSpPr>
          <p:cNvPr id="210953" name="Text Box 9"/>
          <p:cNvSpPr txBox="1">
            <a:spLocks noChangeArrowheads="1"/>
          </p:cNvSpPr>
          <p:nvPr/>
        </p:nvSpPr>
        <p:spPr bwMode="auto">
          <a:xfrm>
            <a:off x="6350000" y="3754438"/>
            <a:ext cx="1146175" cy="1050925"/>
          </a:xfrm>
          <a:prstGeom prst="rect">
            <a:avLst/>
          </a:prstGeom>
          <a:solidFill>
            <a:schemeClr val="bg2">
              <a:lumMod val="50000"/>
            </a:schemeClr>
          </a:solidFill>
          <a:ln w="9525">
            <a:solidFill>
              <a:srgbClr val="000000"/>
            </a:solidFill>
            <a:miter lim="800000"/>
            <a:headEnd/>
            <a:tailEnd/>
          </a:ln>
        </p:spPr>
        <p:txBody>
          <a:bodyPr tIns="91440" bIns="91440"/>
          <a:lstStyle/>
          <a:p>
            <a:pPr algn="ctr">
              <a:defRPr/>
            </a:pPr>
            <a:endParaRPr lang="en-US" sz="1200" dirty="0">
              <a:solidFill>
                <a:srgbClr val="FFFFFF"/>
              </a:solidFill>
              <a:latin typeface="Cambria" charset="0"/>
              <a:ea typeface="Times New Roman" charset="0"/>
              <a:cs typeface="Arial"/>
            </a:endParaRPr>
          </a:p>
          <a:p>
            <a:pPr algn="ctr">
              <a:defRPr/>
            </a:pPr>
            <a:r>
              <a:rPr lang="en-US" sz="2000" dirty="0">
                <a:solidFill>
                  <a:srgbClr val="FFFFFF"/>
                </a:solidFill>
                <a:latin typeface="Cambria" charset="0"/>
                <a:ea typeface="Times New Roman" charset="0"/>
                <a:cs typeface="Arial"/>
              </a:rPr>
              <a:t>Multiple</a:t>
            </a:r>
          </a:p>
          <a:p>
            <a:pPr algn="ctr">
              <a:defRPr/>
            </a:pPr>
            <a:r>
              <a:rPr lang="en-US" sz="2000" dirty="0">
                <a:solidFill>
                  <a:srgbClr val="FFFFFF"/>
                </a:solidFill>
                <a:latin typeface="Cambria" charset="0"/>
                <a:ea typeface="Times New Roman" charset="0"/>
                <a:cs typeface="Arial"/>
              </a:rPr>
              <a:t>Impact</a:t>
            </a:r>
          </a:p>
        </p:txBody>
      </p:sp>
      <p:cxnSp>
        <p:nvCxnSpPr>
          <p:cNvPr id="13" name="Straight Arrow Connector 12"/>
          <p:cNvCxnSpPr>
            <a:cxnSpLocks noChangeShapeType="1"/>
          </p:cNvCxnSpPr>
          <p:nvPr/>
        </p:nvCxnSpPr>
        <p:spPr bwMode="auto">
          <a:xfrm>
            <a:off x="2011363" y="2971800"/>
            <a:ext cx="357187" cy="158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cxnSp>
        <p:nvCxnSpPr>
          <p:cNvPr id="15" name="Straight Arrow Connector 14"/>
          <p:cNvCxnSpPr>
            <a:cxnSpLocks noChangeShapeType="1"/>
            <a:stCxn id="210947" idx="3"/>
            <a:endCxn id="210948" idx="1"/>
          </p:cNvCxnSpPr>
          <p:nvPr/>
        </p:nvCxnSpPr>
        <p:spPr bwMode="auto">
          <a:xfrm>
            <a:off x="3282950" y="2970213"/>
            <a:ext cx="403225" cy="158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cxnSp>
        <p:nvCxnSpPr>
          <p:cNvPr id="17" name="Straight Arrow Connector 16"/>
          <p:cNvCxnSpPr>
            <a:cxnSpLocks noChangeShapeType="1"/>
          </p:cNvCxnSpPr>
          <p:nvPr/>
        </p:nvCxnSpPr>
        <p:spPr bwMode="auto">
          <a:xfrm rot="5400000" flipH="1" flipV="1">
            <a:off x="4556125" y="2511425"/>
            <a:ext cx="366713" cy="27781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cxnSp>
        <p:nvCxnSpPr>
          <p:cNvPr id="18" name="Straight Arrow Connector 17"/>
          <p:cNvCxnSpPr>
            <a:cxnSpLocks noChangeShapeType="1"/>
          </p:cNvCxnSpPr>
          <p:nvPr/>
        </p:nvCxnSpPr>
        <p:spPr bwMode="auto">
          <a:xfrm rot="16200000" flipH="1">
            <a:off x="4551363" y="3162300"/>
            <a:ext cx="376237" cy="27781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cxnSp>
        <p:nvCxnSpPr>
          <p:cNvPr id="22" name="Straight Arrow Connector 21"/>
          <p:cNvCxnSpPr>
            <a:cxnSpLocks noChangeShapeType="1"/>
          </p:cNvCxnSpPr>
          <p:nvPr/>
        </p:nvCxnSpPr>
        <p:spPr bwMode="auto">
          <a:xfrm>
            <a:off x="5862638" y="2457450"/>
            <a:ext cx="487362" cy="3762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
        <p:nvSpPr>
          <p:cNvPr id="24" name="Down Arrow 23"/>
          <p:cNvSpPr>
            <a:spLocks noChangeArrowheads="1"/>
          </p:cNvSpPr>
          <p:nvPr/>
        </p:nvSpPr>
        <p:spPr bwMode="auto">
          <a:xfrm flipH="1">
            <a:off x="6651625" y="3198813"/>
            <a:ext cx="406400" cy="555625"/>
          </a:xfrm>
          <a:prstGeom prst="downArrow">
            <a:avLst>
              <a:gd name="adj1" fmla="val 50000"/>
              <a:gd name="adj2" fmla="val 49997"/>
            </a:avLst>
          </a:prstGeom>
          <a:gradFill rotWithShape="1">
            <a:gsLst>
              <a:gs pos="0">
                <a:srgbClr val="17E1E1"/>
              </a:gs>
              <a:gs pos="20000">
                <a:srgbClr val="1BDCDC"/>
              </a:gs>
              <a:gs pos="100000">
                <a:srgbClr val="12A8A8"/>
              </a:gs>
            </a:gsLst>
            <a:lin ang="5400000"/>
          </a:gradFill>
          <a:ln w="9525">
            <a:solidFill>
              <a:schemeClr val="tx1"/>
            </a:solidFill>
            <a:miter lim="800000"/>
            <a:headEnd/>
            <a:tailEnd/>
          </a:ln>
          <a:effectLst>
            <a:outerShdw blurRad="40000" dist="23000" dir="5400000" rotWithShape="0">
              <a:srgbClr val="808080">
                <a:alpha val="34998"/>
              </a:srgbClr>
            </a:outerShdw>
          </a:effectLst>
        </p:spPr>
        <p:txBody>
          <a:bodyPr anchor="ctr"/>
          <a:lstStyle/>
          <a:p>
            <a:pPr algn="ctr" defTabSz="457200" fontAlgn="auto">
              <a:spcBef>
                <a:spcPts val="0"/>
              </a:spcBef>
              <a:spcAft>
                <a:spcPts val="0"/>
              </a:spcAft>
              <a:defRPr/>
            </a:pPr>
            <a:endParaRPr lang="en-US">
              <a:solidFill>
                <a:srgbClr val="FFFFFF"/>
              </a:solidFill>
              <a:latin typeface="Arial"/>
            </a:endParaRPr>
          </a:p>
        </p:txBody>
      </p:sp>
      <p:sp>
        <p:nvSpPr>
          <p:cNvPr id="25" name="Down Arrow 24"/>
          <p:cNvSpPr>
            <a:spLocks noChangeArrowheads="1"/>
          </p:cNvSpPr>
          <p:nvPr/>
        </p:nvSpPr>
        <p:spPr bwMode="auto">
          <a:xfrm flipH="1">
            <a:off x="2798763" y="3489325"/>
            <a:ext cx="207962" cy="649288"/>
          </a:xfrm>
          <a:prstGeom prst="downArrow">
            <a:avLst>
              <a:gd name="adj1" fmla="val 50000"/>
              <a:gd name="adj2" fmla="val 49998"/>
            </a:avLst>
          </a:prstGeom>
          <a:gradFill rotWithShape="1">
            <a:gsLst>
              <a:gs pos="0">
                <a:srgbClr val="17E1E1"/>
              </a:gs>
              <a:gs pos="20000">
                <a:srgbClr val="1BDCDC"/>
              </a:gs>
              <a:gs pos="100000">
                <a:srgbClr val="12A8A8"/>
              </a:gs>
            </a:gsLst>
            <a:lin ang="5400000"/>
          </a:gradFill>
          <a:ln w="9525">
            <a:solidFill>
              <a:schemeClr val="tx1"/>
            </a:solidFill>
            <a:miter lim="800000"/>
            <a:headEnd/>
            <a:tailEnd/>
          </a:ln>
          <a:effectLst>
            <a:outerShdw blurRad="40000" dist="23000" dir="5400000" rotWithShape="0">
              <a:srgbClr val="808080">
                <a:alpha val="34998"/>
              </a:srgbClr>
            </a:outerShdw>
          </a:effectLst>
        </p:spPr>
        <p:txBody>
          <a:bodyPr anchor="ctr"/>
          <a:lstStyle/>
          <a:p>
            <a:pPr algn="ctr" defTabSz="457200" fontAlgn="auto">
              <a:spcBef>
                <a:spcPts val="0"/>
              </a:spcBef>
              <a:spcAft>
                <a:spcPts val="0"/>
              </a:spcAft>
              <a:defRPr/>
            </a:pPr>
            <a:endParaRPr lang="en-US">
              <a:solidFill>
                <a:srgbClr val="FFFFFF"/>
              </a:solidFill>
              <a:latin typeface="Arial"/>
            </a:endParaRPr>
          </a:p>
        </p:txBody>
      </p:sp>
      <p:cxnSp>
        <p:nvCxnSpPr>
          <p:cNvPr id="28" name="Straight Arrow Connector 27"/>
          <p:cNvCxnSpPr>
            <a:cxnSpLocks noChangeShapeType="1"/>
          </p:cNvCxnSpPr>
          <p:nvPr/>
        </p:nvCxnSpPr>
        <p:spPr bwMode="auto">
          <a:xfrm flipV="1">
            <a:off x="5862638" y="3040063"/>
            <a:ext cx="495300" cy="434975"/>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
        <p:nvSpPr>
          <p:cNvPr id="33" name="Freeform 32"/>
          <p:cNvSpPr>
            <a:spLocks/>
          </p:cNvSpPr>
          <p:nvPr/>
        </p:nvSpPr>
        <p:spPr bwMode="auto">
          <a:xfrm>
            <a:off x="4038600" y="1828800"/>
            <a:ext cx="1393825" cy="536575"/>
          </a:xfrm>
          <a:custGeom>
            <a:avLst/>
            <a:gdLst>
              <a:gd name="T0" fmla="*/ 1394587 w 1393063"/>
              <a:gd name="T1" fmla="*/ 43351 h 535595"/>
              <a:gd name="T2" fmla="*/ 227026 w 1393063"/>
              <a:gd name="T3" fmla="*/ 82367 h 535595"/>
              <a:gd name="T4" fmla="*/ 32433 w 1393063"/>
              <a:gd name="T5" fmla="*/ 537557 h 535595"/>
              <a:gd name="T6" fmla="*/ 0 60000 65536"/>
              <a:gd name="T7" fmla="*/ 0 60000 65536"/>
              <a:gd name="T8" fmla="*/ 0 60000 65536"/>
              <a:gd name="T9" fmla="*/ 0 w 1393063"/>
              <a:gd name="T10" fmla="*/ 0 h 535595"/>
              <a:gd name="T11" fmla="*/ 1393063 w 1393063"/>
              <a:gd name="T12" fmla="*/ 535595 h 535595"/>
            </a:gdLst>
            <a:ahLst/>
            <a:cxnLst>
              <a:cxn ang="T6">
                <a:pos x="T0" y="T1"/>
              </a:cxn>
              <a:cxn ang="T7">
                <a:pos x="T2" y="T3"/>
              </a:cxn>
              <a:cxn ang="T8">
                <a:pos x="T4" y="T5"/>
              </a:cxn>
            </a:cxnLst>
            <a:rect l="T9" t="T10" r="T11" b="T12"/>
            <a:pathLst>
              <a:path w="1393063" h="535595">
                <a:moveTo>
                  <a:pt x="1393063" y="43193"/>
                </a:moveTo>
                <a:cubicBezTo>
                  <a:pt x="923309" y="21596"/>
                  <a:pt x="453556" y="0"/>
                  <a:pt x="226778" y="82067"/>
                </a:cubicBezTo>
                <a:cubicBezTo>
                  <a:pt x="0" y="164134"/>
                  <a:pt x="32397" y="535595"/>
                  <a:pt x="32397" y="535595"/>
                </a:cubicBezTo>
              </a:path>
            </a:pathLst>
          </a:custGeom>
          <a:noFill/>
          <a:ln w="25400">
            <a:solidFill>
              <a:schemeClr val="tx1"/>
            </a:solidFill>
            <a:round/>
            <a:headEnd/>
            <a:tailEnd type="triangle"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defRPr/>
            </a:pPr>
            <a:endParaRPr lang="en-US">
              <a:solidFill>
                <a:srgbClr val="000000"/>
              </a:solidFill>
            </a:endParaRPr>
          </a:p>
        </p:txBody>
      </p:sp>
      <p:sp>
        <p:nvSpPr>
          <p:cNvPr id="27" name="Freeform 26"/>
          <p:cNvSpPr>
            <a:spLocks/>
          </p:cNvSpPr>
          <p:nvPr/>
        </p:nvSpPr>
        <p:spPr bwMode="auto">
          <a:xfrm>
            <a:off x="1547813" y="1773238"/>
            <a:ext cx="6848475" cy="904875"/>
          </a:xfrm>
          <a:custGeom>
            <a:avLst/>
            <a:gdLst>
              <a:gd name="T0" fmla="*/ 5960645 w 6848686"/>
              <a:gd name="T1" fmla="*/ 904853 h 904897"/>
              <a:gd name="T2" fmla="*/ 6504880 w 6848686"/>
              <a:gd name="T3" fmla="*/ 490218 h 904897"/>
              <a:gd name="T4" fmla="*/ 3900336 w 6848686"/>
              <a:gd name="T5" fmla="*/ 62626 h 904897"/>
              <a:gd name="T6" fmla="*/ 712686 w 6848686"/>
              <a:gd name="T7" fmla="*/ 114456 h 904897"/>
              <a:gd name="T8" fmla="*/ 0 w 6848686"/>
              <a:gd name="T9" fmla="*/ 516132 h 904897"/>
              <a:gd name="T10" fmla="*/ 0 60000 65536"/>
              <a:gd name="T11" fmla="*/ 0 60000 65536"/>
              <a:gd name="T12" fmla="*/ 0 60000 65536"/>
              <a:gd name="T13" fmla="*/ 0 60000 65536"/>
              <a:gd name="T14" fmla="*/ 0 60000 65536"/>
              <a:gd name="T15" fmla="*/ 0 w 6848686"/>
              <a:gd name="T16" fmla="*/ 0 h 904897"/>
              <a:gd name="T17" fmla="*/ 6848686 w 6848686"/>
              <a:gd name="T18" fmla="*/ 904897 h 904897"/>
            </a:gdLst>
            <a:ahLst/>
            <a:cxnLst>
              <a:cxn ang="T10">
                <a:pos x="T0" y="T1"/>
              </a:cxn>
              <a:cxn ang="T11">
                <a:pos x="T2" y="T3"/>
              </a:cxn>
              <a:cxn ang="T12">
                <a:pos x="T4" y="T5"/>
              </a:cxn>
              <a:cxn ang="T13">
                <a:pos x="T6" y="T7"/>
              </a:cxn>
              <a:cxn ang="T14">
                <a:pos x="T8" y="T9"/>
              </a:cxn>
            </a:cxnLst>
            <a:rect l="T15" t="T16" r="T17" b="T18"/>
            <a:pathLst>
              <a:path w="6848686" h="904897">
                <a:moveTo>
                  <a:pt x="5961013" y="904897"/>
                </a:moveTo>
                <a:cubicBezTo>
                  <a:pt x="6404849" y="767758"/>
                  <a:pt x="6848686" y="630620"/>
                  <a:pt x="6505280" y="490242"/>
                </a:cubicBezTo>
                <a:cubicBezTo>
                  <a:pt x="6161874" y="349864"/>
                  <a:pt x="4866001" y="125260"/>
                  <a:pt x="3900576" y="62630"/>
                </a:cubicBezTo>
                <a:cubicBezTo>
                  <a:pt x="2935151" y="0"/>
                  <a:pt x="1362826" y="38874"/>
                  <a:pt x="712730" y="114462"/>
                </a:cubicBezTo>
                <a:cubicBezTo>
                  <a:pt x="62634" y="190050"/>
                  <a:pt x="0" y="516158"/>
                  <a:pt x="0" y="516158"/>
                </a:cubicBezTo>
              </a:path>
            </a:pathLst>
          </a:custGeom>
          <a:noFill/>
          <a:ln w="25400">
            <a:solidFill>
              <a:schemeClr val="tx1"/>
            </a:solidFill>
            <a:round/>
            <a:headEnd/>
            <a:tailEnd type="triangle"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anchor="ctr"/>
          <a:lstStyle/>
          <a:p>
            <a:pPr>
              <a:defRPr/>
            </a:pPr>
            <a:endParaRPr lang="en-US">
              <a:solidFill>
                <a:srgbClr val="000000"/>
              </a:solidFill>
            </a:endParaRPr>
          </a:p>
        </p:txBody>
      </p:sp>
      <p:cxnSp>
        <p:nvCxnSpPr>
          <p:cNvPr id="29" name="Straight Arrow Connector 28"/>
          <p:cNvCxnSpPr>
            <a:cxnSpLocks noChangeShapeType="1"/>
          </p:cNvCxnSpPr>
          <p:nvPr/>
        </p:nvCxnSpPr>
        <p:spPr bwMode="auto">
          <a:xfrm rot="5400000" flipH="1" flipV="1">
            <a:off x="4348957" y="3798094"/>
            <a:ext cx="573087" cy="485775"/>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cxnSp>
      <p:sp>
        <p:nvSpPr>
          <p:cNvPr id="31" name="Date Placeholder 30"/>
          <p:cNvSpPr>
            <a:spLocks noGrp="1"/>
          </p:cNvSpPr>
          <p:nvPr>
            <p:ph type="dt" sz="half" idx="10"/>
          </p:nvPr>
        </p:nvSpPr>
        <p:spPr/>
        <p:txBody>
          <a:bodyPr/>
          <a:lstStyle/>
          <a:p>
            <a:r>
              <a:rPr lang="en-US" smtClean="0"/>
              <a:t>11/07/2013</a:t>
            </a:r>
            <a:endParaRPr lang="en-US"/>
          </a:p>
        </p:txBody>
      </p:sp>
      <p:sp>
        <p:nvSpPr>
          <p:cNvPr id="32" name="Slide Number Placeholder 31"/>
          <p:cNvSpPr>
            <a:spLocks noGrp="1"/>
          </p:cNvSpPr>
          <p:nvPr>
            <p:ph type="sldNum" sz="quarter" idx="12"/>
          </p:nvPr>
        </p:nvSpPr>
        <p:spPr/>
        <p:txBody>
          <a:bodyPr/>
          <a:lstStyle/>
          <a:p>
            <a:fld id="{1AE56A59-DE8D-F840-9A2F-1C694AD188A7}" type="slidenum">
              <a:rPr lang="en-US" smtClean="0"/>
              <a:pPr/>
              <a:t>9</a:t>
            </a:fld>
            <a:endParaRPr lang="en-US"/>
          </a:p>
        </p:txBody>
      </p:sp>
      <p:sp>
        <p:nvSpPr>
          <p:cNvPr id="34" name="Footer Placeholder 33"/>
          <p:cNvSpPr>
            <a:spLocks noGrp="1"/>
          </p:cNvSpPr>
          <p:nvPr>
            <p:ph type="ftr" sz="quarter" idx="11"/>
          </p:nvPr>
        </p:nvSpPr>
        <p:spPr/>
        <p:txBody>
          <a:bodyPr/>
          <a:lstStyle/>
          <a:p>
            <a:r>
              <a:rPr lang="en-US" smtClean="0"/>
              <a:t>jlinn@brookings.edu</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733622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Capital">
  <a:themeElements>
    <a:clrScheme name="Capital">
      <a:dk1>
        <a:srgbClr val="FFFFFF"/>
      </a:dk1>
      <a:lt1>
        <a:srgbClr val="000000"/>
      </a:lt1>
      <a:dk2>
        <a:srgbClr val="7C8F97"/>
      </a:dk2>
      <a:lt2>
        <a:srgbClr val="D1D0C8"/>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majorFont>
      <a:minorFont>
        <a:latin typeface="Calisto MT"/>
        <a:ea typeface=""/>
        <a:cs typeface=""/>
        <a:font script="Jpan" typeface="ＭＳ 明朝"/>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1798</TotalTime>
  <Words>2785</Words>
  <Application>Microsoft Macintosh PowerPoint</Application>
  <PresentationFormat>On-screen Show (4:3)</PresentationFormat>
  <Paragraphs>291</Paragraphs>
  <Slides>29</Slides>
  <Notes>11</Notes>
  <HiddenSlides>0</HiddenSlides>
  <MMClips>0</MMClips>
  <ScaleCrop>false</ScaleCrop>
  <HeadingPairs>
    <vt:vector size="4" baseType="variant">
      <vt:variant>
        <vt:lpstr>Design Template</vt:lpstr>
      </vt:variant>
      <vt:variant>
        <vt:i4>1</vt:i4>
      </vt:variant>
      <vt:variant>
        <vt:lpstr>Slide Titles</vt:lpstr>
      </vt:variant>
      <vt:variant>
        <vt:i4>29</vt:i4>
      </vt:variant>
    </vt:vector>
  </HeadingPairs>
  <TitlesOfParts>
    <vt:vector size="30" baseType="lpstr">
      <vt:lpstr>Capital</vt:lpstr>
      <vt:lpstr>Scal</vt:lpstr>
      <vt:lpstr>What we’ll talk about</vt:lpstr>
      <vt:lpstr>Scaling up –  Some background</vt:lpstr>
      <vt:lpstr>Scaling up – what is it?</vt:lpstr>
      <vt:lpstr>Types of scaling up</vt:lpstr>
      <vt:lpstr>Why worry about scaling up?</vt:lpstr>
      <vt:lpstr>A topic of growing interest</vt:lpstr>
      <vt:lpstr>Scaling up – A simple framework of analysis</vt:lpstr>
      <vt:lpstr>Innovation, learning and scaling up as an iterative process</vt:lpstr>
      <vt:lpstr>Scaling up pathway: Which drivers and spaces?</vt:lpstr>
      <vt:lpstr>A multi-year, multi-project programmatic approach to scaling up</vt:lpstr>
      <vt:lpstr>An Example</vt:lpstr>
      <vt:lpstr>Highland area development in Peru</vt:lpstr>
      <vt:lpstr>Peru: Geographical expansion</vt:lpstr>
      <vt:lpstr>Peru: Geographical expansion</vt:lpstr>
      <vt:lpstr>Peru: Geographical expansion</vt:lpstr>
      <vt:lpstr>Peru: Geographical expansion</vt:lpstr>
      <vt:lpstr>Peru: Geographical expansion</vt:lpstr>
      <vt:lpstr>An example: Highland area development in Peru</vt:lpstr>
      <vt:lpstr>Peru - Key community-based innovations being scaled up</vt:lpstr>
      <vt:lpstr>An Example: Highland area development in Peru</vt:lpstr>
      <vt:lpstr>Lessons from experience with scaling up</vt:lpstr>
      <vt:lpstr>Lessons </vt:lpstr>
      <vt:lpstr>Lessons (ctd)</vt:lpstr>
      <vt:lpstr>Lessons for donors</vt:lpstr>
      <vt:lpstr>Selected References</vt:lpstr>
      <vt:lpstr>Thank you!</vt:lpstr>
      <vt:lpstr>Annex: Scale up institutions OF the poor</vt:lpstr>
      <vt:lpstr>Annex: The MSI 3-step approach to managing scaling up</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dc:title>
  <dc:creator>Johannes Linn</dc:creator>
  <cp:lastModifiedBy>Johannes Linn</cp:lastModifiedBy>
  <cp:revision>24</cp:revision>
  <cp:lastPrinted>2015-02-05T21:49:52Z</cp:lastPrinted>
  <dcterms:created xsi:type="dcterms:W3CDTF">2015-02-05T21:27:09Z</dcterms:created>
  <dcterms:modified xsi:type="dcterms:W3CDTF">2015-02-06T01:54:48Z</dcterms:modified>
</cp:coreProperties>
</file>